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73" r:id="rId4"/>
    <p:sldId id="258" r:id="rId5"/>
    <p:sldId id="259" r:id="rId6"/>
    <p:sldId id="260" r:id="rId7"/>
    <p:sldId id="270" r:id="rId8"/>
    <p:sldId id="271" r:id="rId9"/>
    <p:sldId id="261" r:id="rId10"/>
    <p:sldId id="262" r:id="rId11"/>
    <p:sldId id="264" r:id="rId12"/>
    <p:sldId id="272" r:id="rId13"/>
    <p:sldId id="263" r:id="rId14"/>
    <p:sldId id="265" r:id="rId15"/>
    <p:sldId id="266" r:id="rId16"/>
    <p:sldId id="269" r:id="rId17"/>
    <p:sldId id="267" r:id="rId18"/>
    <p:sldId id="274" r:id="rId19"/>
    <p:sldId id="294" r:id="rId20"/>
    <p:sldId id="29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2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3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3E98B34-C490-1A43-8588-0A6796541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BFD53-85F0-214C-9BAB-E2B09ECB2A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B1AD6-0E07-AE41-BD38-2B27BDB25DDF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6F2590-DDC6-F14A-9A20-FCAD4B4E55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B481D9-9DD0-5341-BBEF-BA7E90223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7755C-DD5B-214C-8AB7-D8F887FF12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3BEAD-7332-E44B-8085-7FA306BB7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0E3643-0BE3-D947-93AB-F47201AD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17060-F32B-434B-A852-A138930A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D3163F-7C3D-3E44-9954-B15858E6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0D9CD-831C-E541-BE57-4F939803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91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06B59-2CC4-CE42-B8B8-A3DF1DCF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497D09-8BE8-2240-9C0E-FBE78214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37738F-B168-7548-A739-D06AB263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C18BE6-3946-824B-B933-9FE233CF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3FE733-7A3F-4A48-ACD5-E6B46DB9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7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8CDBD1-F177-C246-BC4B-4E678BD2A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88D71F-86A5-824D-B6E1-9F64038EF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8BFD83-01EB-4640-8203-AFEED393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FB12A-2835-C147-B6F6-EB971D77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003D39-E8C8-3145-81D5-36580AF7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DDDCE-CACF-6E43-9CD4-D6A66EEF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3BCD0-DDB1-A440-A2BD-DABFFAB36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1E9D9A-B205-8249-9F13-27A3CA60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267CD-6C36-D743-AF63-B26A1FD9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F52B3-BCF1-1041-A467-D26923E4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2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FA384-564E-EC47-A2A1-40125E86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FF2701-E8D4-5D43-B05F-553E3F9C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4E47B6-2229-2C42-B257-6C381BA4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518CC-018E-9B41-B9E6-9B680C5B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C40DD-CB68-6847-A46F-9696E2F8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1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BD218-5B8E-7B42-8695-3887AFD8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3126B-F6AE-E944-BAC5-02DCC0C3A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2DBEB1-5543-4149-9284-762E6C33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6FFA2-30C8-AF48-A0B1-26AF52B4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ABFA29-4BB3-B14F-97DB-48D58A7E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47731D-B65D-524D-8E15-2B7833AD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66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271AB-6564-6144-8CAC-7D76699C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7E9E1F-C139-D54E-AF09-4A1726CCE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DF036E-664F-404A-89A5-3CF6C666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75E047-EA38-E044-8F07-D8472CF5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5D6A75-EB1A-DA4B-9A80-18BE69578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806836-6766-AC47-BE40-E7EE84F7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523311-9646-1148-B210-F21D272C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CF29CC-D514-DB4F-90EA-ED3CB862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03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CA73B-53F9-2D46-A709-306F01F6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1B936A-128D-DB46-A045-58CCACD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58CE96-FA04-634A-8A8C-5B051978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328CE2-ECD1-C044-8A01-932D22B4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99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FB7538-7994-ED4E-B754-FBF276BE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68C1D0-4825-D44B-873E-7909A9ED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0964AC-FE7E-A748-8838-0A1DDB2E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2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4001E-C127-9947-BB99-508EBEF4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5E9F6-8E9D-8043-81B7-B2709046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ACEF9-4225-194B-8C6A-A5FDC9467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C1367C-6FDD-344D-B803-E3CB48F4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85FA34-D0E9-3D4C-9DF4-808C783C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A92A6B-6F30-CD4A-85A2-727CD8DD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5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1FCDE-F0E8-6641-9C69-6BACA713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39FB6F-0728-0549-BE4E-366FD6F96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456D2F-A557-8A4B-A686-04D655FDC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D30E4C-B58B-7C4D-B136-CB35C5F2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73E2E-1D77-6645-83F1-4B895662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37141-5BCD-594F-9C05-EC26A6E1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54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00354F-B5F3-4343-8D84-32A51EDD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35B627-1044-7E46-9041-E5BDC1981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776F91-41E3-774C-8B2E-5468BFCAF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3401-511A-6141-9027-FB57C881F861}" type="datetimeFigureOut">
              <a:rPr lang="fr-FR" smtClean="0"/>
              <a:t>05/12/2023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0C8AB0-4F90-7C48-BE91-FAA5D714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D88FB3-8E58-B248-B271-E89B19528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16E8-5003-1C43-8E06-65E48900D3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2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7AB10-DD04-3B4A-A1D1-1C670CB0A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/>
              <a:t>Rallye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240C9B-5CF7-EB44-A72A-DF4F0560A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>
                <a:latin typeface="+mj-lt"/>
              </a:rPr>
              <a:t>Je découvre mon aide-mémoire </a:t>
            </a:r>
          </a:p>
          <a:p>
            <a:pPr algn="l"/>
            <a:r>
              <a:rPr lang="fr-FR" sz="4000" dirty="0">
                <a:latin typeface="+mj-lt"/>
              </a:rPr>
              <a:t> de 7</a:t>
            </a:r>
            <a:r>
              <a:rPr lang="fr-FR" sz="4000" baseline="30000" dirty="0">
                <a:latin typeface="+mj-lt"/>
              </a:rPr>
              <a:t>e</a:t>
            </a:r>
            <a:r>
              <a:rPr lang="fr-FR" sz="4000" dirty="0">
                <a:latin typeface="+mj-lt"/>
              </a:rPr>
              <a:t> – 8</a:t>
            </a:r>
            <a:r>
              <a:rPr lang="fr-FR" sz="4000" baseline="30000" dirty="0">
                <a:latin typeface="+mj-lt"/>
              </a:rPr>
              <a:t>e</a:t>
            </a:r>
            <a:endParaRPr lang="fr-FR" sz="40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6EACE5-3270-DE43-B3F7-5B5C712C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97" y="964165"/>
            <a:ext cx="3620472" cy="52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Complète les phrases avec le bon nombre: </a:t>
            </a:r>
          </a:p>
          <a:p>
            <a:pPr marL="0" indent="0" algn="just">
              <a:buNone/>
            </a:pPr>
            <a:br>
              <a:rPr lang="fr-FR" sz="4000" dirty="0">
                <a:latin typeface="+mj-lt"/>
              </a:rPr>
            </a:br>
            <a:r>
              <a:rPr lang="fr-FR" sz="3200" dirty="0">
                <a:latin typeface="+mj-lt"/>
              </a:rPr>
              <a:t>La partie </a:t>
            </a:r>
            <a:r>
              <a:rPr lang="fr-FR" sz="3200" dirty="0">
                <a:solidFill>
                  <a:srgbClr val="0070C0"/>
                </a:solidFill>
                <a:latin typeface="+mj-lt"/>
              </a:rPr>
              <a:t>ESPACE</a:t>
            </a:r>
            <a:r>
              <a:rPr lang="fr-FR" sz="3200" dirty="0">
                <a:latin typeface="+mj-lt"/>
              </a:rPr>
              <a:t> comprend ...... chapitres.</a:t>
            </a:r>
          </a:p>
          <a:p>
            <a:pPr marL="0" indent="0" algn="just">
              <a:buNone/>
            </a:pPr>
            <a:endParaRPr lang="fr-FR" sz="3200" dirty="0">
              <a:latin typeface="+mj-lt"/>
            </a:endParaRPr>
          </a:p>
          <a:p>
            <a:pPr marL="0" indent="0" algn="just">
              <a:buNone/>
            </a:pPr>
            <a:r>
              <a:rPr lang="fr-FR" sz="3200" dirty="0">
                <a:latin typeface="+mj-lt"/>
              </a:rPr>
              <a:t>La partie </a:t>
            </a:r>
            <a:r>
              <a:rPr lang="fr-FR" sz="3200" dirty="0">
                <a:solidFill>
                  <a:srgbClr val="FF0000"/>
                </a:solidFill>
                <a:latin typeface="+mj-lt"/>
              </a:rPr>
              <a:t>NOMBRES</a:t>
            </a:r>
            <a:r>
              <a:rPr lang="fr-FR" sz="3200" dirty="0">
                <a:latin typeface="+mj-lt"/>
              </a:rPr>
              <a:t> comprend ..... chapitres. </a:t>
            </a:r>
          </a:p>
          <a:p>
            <a:pPr marL="0" indent="0" algn="just">
              <a:buNone/>
            </a:pPr>
            <a:endParaRPr lang="fr-FR" sz="3200" dirty="0">
              <a:latin typeface="+mj-lt"/>
            </a:endParaRPr>
          </a:p>
          <a:p>
            <a:pPr marL="0" indent="0" algn="just">
              <a:buNone/>
            </a:pPr>
            <a:r>
              <a:rPr lang="fr-FR" sz="3200" dirty="0">
                <a:latin typeface="+mj-lt"/>
              </a:rPr>
              <a:t>La partie </a:t>
            </a:r>
            <a:r>
              <a:rPr lang="fr-FR" sz="3200" dirty="0">
                <a:solidFill>
                  <a:srgbClr val="FFC000"/>
                </a:solidFill>
                <a:latin typeface="+mj-lt"/>
              </a:rPr>
              <a:t>OPERATIONS</a:t>
            </a:r>
            <a:r>
              <a:rPr lang="fr-FR" sz="3200" dirty="0">
                <a:latin typeface="+mj-lt"/>
              </a:rPr>
              <a:t> a ..... sous-chapitres </a:t>
            </a:r>
          </a:p>
          <a:p>
            <a:pPr marL="0" indent="0" algn="just">
              <a:buNone/>
            </a:pPr>
            <a:endParaRPr lang="fr-FR" sz="3200" dirty="0">
              <a:latin typeface="+mj-lt"/>
            </a:endParaRPr>
          </a:p>
          <a:p>
            <a:pPr marL="0" indent="0" algn="just">
              <a:buNone/>
            </a:pPr>
            <a:r>
              <a:rPr lang="fr-FR" sz="3200" dirty="0">
                <a:latin typeface="+mj-lt"/>
              </a:rPr>
              <a:t>La partie </a:t>
            </a:r>
            <a:r>
              <a:rPr lang="fr-FR" sz="3200" dirty="0">
                <a:solidFill>
                  <a:srgbClr val="00B050"/>
                </a:solidFill>
                <a:latin typeface="+mj-lt"/>
              </a:rPr>
              <a:t>GRANDEURS ET MESURES </a:t>
            </a:r>
            <a:r>
              <a:rPr lang="fr-FR" sz="3200" dirty="0">
                <a:latin typeface="+mj-lt"/>
              </a:rPr>
              <a:t>a</a:t>
            </a:r>
            <a:r>
              <a:rPr lang="fr-FR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3200" dirty="0">
                <a:latin typeface="+mj-lt"/>
              </a:rPr>
              <a:t>..... sous-chapitres. </a:t>
            </a:r>
          </a:p>
        </p:txBody>
      </p:sp>
    </p:spTree>
    <p:extLst>
      <p:ext uri="{BB962C8B-B14F-4D97-AF65-F5344CB8AC3E}">
        <p14:creationId xmlns:p14="http://schemas.microsoft.com/office/powerpoint/2010/main" val="216223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Entoure la bonne réponse: 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Quelle est le rôle de la </a:t>
            </a:r>
            <a:r>
              <a:rPr lang="fr-FR" sz="4000" b="1" dirty="0">
                <a:latin typeface="+mj-lt"/>
              </a:rPr>
              <a:t>loutre?</a:t>
            </a:r>
          </a:p>
          <a:p>
            <a:pPr marL="0" indent="0" algn="just">
              <a:buNone/>
            </a:pPr>
            <a:br>
              <a:rPr lang="fr-FR" sz="4000" dirty="0">
                <a:latin typeface="+mj-lt"/>
              </a:rPr>
            </a:br>
            <a:r>
              <a:rPr lang="fr-FR" sz="4000" dirty="0">
                <a:latin typeface="+mj-lt"/>
              </a:rPr>
              <a:t>1) 	Elle donne des conseils pour mieux comprendre les informations 	</a:t>
            </a:r>
          </a:p>
          <a:p>
            <a:pPr marL="0" indent="0" algn="just">
              <a:buNone/>
            </a:pPr>
            <a:r>
              <a:rPr lang="fr-FR" sz="4000" dirty="0">
                <a:latin typeface="+mj-lt"/>
              </a:rPr>
              <a:t>	de ton aide-mémoire.</a:t>
            </a:r>
          </a:p>
          <a:p>
            <a:pPr marL="0" indent="0" algn="just">
              <a:buNone/>
            </a:pPr>
            <a:endParaRPr lang="fr-FR" sz="4000" dirty="0">
              <a:latin typeface="+mj-lt"/>
            </a:endParaRPr>
          </a:p>
          <a:p>
            <a:pPr marL="0" indent="0" algn="just">
              <a:buNone/>
            </a:pPr>
            <a:r>
              <a:rPr lang="fr-FR" sz="4000" dirty="0">
                <a:latin typeface="+mj-lt"/>
              </a:rPr>
              <a:t>2) 	Elle donne des informations en plus pour les élèves qui ont de la 	</a:t>
            </a:r>
          </a:p>
          <a:p>
            <a:pPr marL="0" indent="0" algn="just">
              <a:buNone/>
            </a:pPr>
            <a:r>
              <a:rPr lang="fr-FR" sz="4000" dirty="0">
                <a:latin typeface="+mj-lt"/>
              </a:rPr>
              <a:t>	facilité en maths. </a:t>
            </a:r>
          </a:p>
          <a:p>
            <a:pPr marL="0" indent="0" algn="just">
              <a:buNone/>
            </a:pPr>
            <a:endParaRPr lang="fr-FR" sz="4000" dirty="0">
              <a:latin typeface="+mj-lt"/>
            </a:endParaRPr>
          </a:p>
          <a:p>
            <a:pPr marL="0" indent="0" algn="just">
              <a:buNone/>
            </a:pPr>
            <a:r>
              <a:rPr lang="fr-FR" sz="4000" dirty="0">
                <a:latin typeface="+mj-lt"/>
              </a:rPr>
              <a:t>3) 	Elle rappelle les informations que tu dois apprendre par cœur. </a:t>
            </a:r>
          </a:p>
          <a:p>
            <a:pPr marL="0" indent="0" algn="just">
              <a:buNone/>
            </a:pP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5A1F45-C868-BC46-A905-F8EF45DF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50" y="661318"/>
            <a:ext cx="1630213" cy="17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5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Trouve le pictogramme suivant: </a:t>
            </a:r>
          </a:p>
          <a:p>
            <a:pPr marL="0" indent="0">
              <a:buNone/>
            </a:pPr>
            <a:endParaRPr lang="fr-FR" sz="4000" b="1" dirty="0">
              <a:latin typeface="+mj-lt"/>
            </a:endParaRPr>
          </a:p>
          <a:p>
            <a:pPr marL="0" indent="0">
              <a:buNone/>
            </a:pPr>
            <a:r>
              <a:rPr lang="fr-FR" sz="4000" dirty="0"/>
              <a:t>Entoure les bonnes réponses (plusieurs réponses possibles)</a:t>
            </a:r>
            <a:endParaRPr lang="fr-FR" sz="4000" b="1" dirty="0">
              <a:latin typeface="+mj-lt"/>
            </a:endParaRPr>
          </a:p>
          <a:p>
            <a:pPr marL="0" indent="0" algn="just">
              <a:buNone/>
            </a:pPr>
            <a:br>
              <a:rPr lang="fr-FR" sz="4000" dirty="0">
                <a:latin typeface="+mj-lt"/>
              </a:rPr>
            </a:br>
            <a:r>
              <a:rPr lang="fr-FR" sz="3800" dirty="0">
                <a:latin typeface="+mj-lt"/>
              </a:rPr>
              <a:t>1) 	Je peux colorier le 	lorsque mon </a:t>
            </a:r>
            <a:r>
              <a:rPr lang="fr-FR" sz="3800" dirty="0" err="1">
                <a:latin typeface="+mj-lt"/>
              </a:rPr>
              <a:t>enseignant.e</a:t>
            </a:r>
            <a:r>
              <a:rPr lang="fr-FR" sz="3800" dirty="0">
                <a:latin typeface="+mj-lt"/>
              </a:rPr>
              <a:t> dit que l’article est </a:t>
            </a:r>
          </a:p>
          <a:p>
            <a:pPr marL="0" indent="0" algn="just">
              <a:buNone/>
            </a:pPr>
            <a:r>
              <a:rPr lang="fr-FR" sz="3800" dirty="0">
                <a:latin typeface="+mj-lt"/>
              </a:rPr>
              <a:t>	important.</a:t>
            </a:r>
          </a:p>
          <a:p>
            <a:pPr marL="0" indent="0" algn="just">
              <a:buNone/>
            </a:pPr>
            <a:endParaRPr lang="fr-FR" sz="3800" dirty="0">
              <a:latin typeface="+mj-lt"/>
            </a:endParaRPr>
          </a:p>
          <a:p>
            <a:pPr marL="0" indent="0" algn="just">
              <a:buNone/>
            </a:pPr>
            <a:r>
              <a:rPr lang="fr-FR" sz="3800" dirty="0">
                <a:latin typeface="+mj-lt"/>
              </a:rPr>
              <a:t>2) 	Je peux colorier le	 lorsque mon </a:t>
            </a:r>
            <a:r>
              <a:rPr lang="fr-FR" sz="3800" dirty="0" err="1">
                <a:latin typeface="+mj-lt"/>
              </a:rPr>
              <a:t>enseignant.e</a:t>
            </a:r>
            <a:r>
              <a:rPr lang="fr-FR" sz="3800" dirty="0">
                <a:latin typeface="+mj-lt"/>
              </a:rPr>
              <a:t> dit que je maîtrise les 	</a:t>
            </a:r>
          </a:p>
          <a:p>
            <a:pPr marL="0" indent="0" algn="just">
              <a:buNone/>
            </a:pPr>
            <a:r>
              <a:rPr lang="fr-FR" sz="3800" dirty="0">
                <a:latin typeface="+mj-lt"/>
              </a:rPr>
              <a:t>	notions abordées dans l’article. </a:t>
            </a:r>
          </a:p>
          <a:p>
            <a:pPr marL="0" indent="0" algn="just">
              <a:buNone/>
            </a:pPr>
            <a:endParaRPr lang="fr-FR" sz="3800" dirty="0">
              <a:latin typeface="+mj-lt"/>
            </a:endParaRPr>
          </a:p>
          <a:p>
            <a:pPr marL="742950" indent="-742950" algn="just">
              <a:buAutoNum type="arabicParenR" startAt="3"/>
            </a:pPr>
            <a:r>
              <a:rPr lang="fr-FR" sz="3800" dirty="0">
                <a:latin typeface="+mj-lt"/>
              </a:rPr>
              <a:t>Je peux colorier le 		lorsque mon </a:t>
            </a:r>
            <a:r>
              <a:rPr lang="fr-FR" sz="3800" dirty="0" err="1">
                <a:latin typeface="+mj-lt"/>
              </a:rPr>
              <a:t>enseignant.e</a:t>
            </a:r>
            <a:r>
              <a:rPr lang="fr-FR" sz="3800" dirty="0">
                <a:latin typeface="+mj-lt"/>
              </a:rPr>
              <a:t> dit qu’il faut se rappeler de 	</a:t>
            </a:r>
          </a:p>
          <a:p>
            <a:pPr marL="0" indent="0" algn="just">
              <a:buNone/>
            </a:pPr>
            <a:r>
              <a:rPr lang="fr-FR" sz="3800" dirty="0">
                <a:latin typeface="+mj-lt"/>
              </a:rPr>
              <a:t>	cette notion pour un prochain TS.</a:t>
            </a:r>
          </a:p>
          <a:p>
            <a:pPr marL="0" indent="0" algn="just">
              <a:buNone/>
            </a:pP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E4A3F-5264-AC4C-BC4F-288F65A3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51" y="1265238"/>
            <a:ext cx="939800" cy="850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C53F5C3-BB8D-BA44-B617-27BB7ABB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10" y="3021452"/>
            <a:ext cx="587966" cy="5323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29B089-8F9F-5748-97AC-7930A6E2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68" y="4029147"/>
            <a:ext cx="587966" cy="5323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A704976-1D9A-1340-A612-1B4734FAB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56" y="5036842"/>
            <a:ext cx="587966" cy="5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latin typeface="+mj-lt"/>
              </a:rPr>
              <a:t>VRAI ou FAUX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9048D22-D40A-FE47-927A-C912F15A3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77566"/>
              </p:ext>
            </p:extLst>
          </p:nvPr>
        </p:nvGraphicFramePr>
        <p:xfrm>
          <a:off x="838200" y="2378151"/>
          <a:ext cx="10639926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44699">
                  <a:extLst>
                    <a:ext uri="{9D8B030D-6E8A-4147-A177-3AD203B41FA5}">
                      <a16:colId xmlns:a16="http://schemas.microsoft.com/office/drawing/2014/main" val="688204409"/>
                    </a:ext>
                  </a:extLst>
                </a:gridCol>
                <a:gridCol w="3295227">
                  <a:extLst>
                    <a:ext uri="{9D8B030D-6E8A-4147-A177-3AD203B41FA5}">
                      <a16:colId xmlns:a16="http://schemas.microsoft.com/office/drawing/2014/main" val="4233651107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2400" b="0" dirty="0">
                          <a:latin typeface="+mj-lt"/>
                        </a:rPr>
                        <a:t>Les informations du </a:t>
                      </a:r>
                      <a:r>
                        <a:rPr lang="fr-FR" sz="2400" b="1" dirty="0">
                          <a:latin typeface="+mj-lt"/>
                        </a:rPr>
                        <a:t>sommaire</a:t>
                      </a:r>
                      <a:r>
                        <a:rPr lang="fr-FR" sz="2400" b="0" dirty="0">
                          <a:latin typeface="+mj-lt"/>
                        </a:rPr>
                        <a:t> sont classées en ordre 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2400" b="0" dirty="0">
                          <a:latin typeface="+mj-lt"/>
                        </a:rPr>
                        <a:t>alphabétique.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8747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+mj-lt"/>
                        </a:rPr>
                        <a:t>Je peux écrire et ajouter des commentaires dans mon aide-mémoire.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70964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+mj-lt"/>
                        </a:rPr>
                        <a:t>Mon aide-mémoire a 61 pages.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917465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+mj-lt"/>
                        </a:rPr>
                        <a:t>J’ai le droit d’utiliser l’aide-mémoire pendant les ECR.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42157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37559704-057E-0B4C-98D3-808F4B999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935" y="2419144"/>
            <a:ext cx="1896049" cy="901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8690A1-CECE-7F41-B02B-B0BEA47E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935" y="3425730"/>
            <a:ext cx="1896049" cy="901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3F1B79-3F3A-5A42-A668-B2B2CCAD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594" y="4420861"/>
            <a:ext cx="1896049" cy="901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437D02-5F1B-C54C-9B1A-93AADD22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595" y="5440766"/>
            <a:ext cx="1896049" cy="9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Entoure la partie de ton aide-mémoire que tu consultes pour trouver </a:t>
            </a:r>
            <a:r>
              <a:rPr lang="fr-FR" sz="4000" u="sng" dirty="0">
                <a:latin typeface="+mj-lt"/>
              </a:rPr>
              <a:t>le plus rapidement possible</a:t>
            </a:r>
            <a:r>
              <a:rPr lang="fr-FR" sz="4000" dirty="0">
                <a:latin typeface="+mj-lt"/>
              </a:rPr>
              <a:t> « </a:t>
            </a:r>
            <a:r>
              <a:rPr lang="fr-FR" sz="4000" b="1" dirty="0">
                <a:latin typeface="+mj-lt"/>
              </a:rPr>
              <a:t>axe de symétrie</a:t>
            </a:r>
            <a:r>
              <a:rPr lang="fr-FR" sz="4000" dirty="0">
                <a:latin typeface="+mj-lt"/>
              </a:rPr>
              <a:t> »?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F3115B-D2A0-5B4E-B1D7-BCD36921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92" y="4755753"/>
            <a:ext cx="3276600" cy="419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716C24-9BA9-7549-BBAA-A53CDAAE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52" y="4280435"/>
            <a:ext cx="1320800" cy="368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0EE7BB-DDD5-C744-B60B-EA0BEC15F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09181"/>
            <a:ext cx="1663700" cy="381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A57D342-294F-B543-88F1-20AD0B6A0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496" y="4873625"/>
            <a:ext cx="1879600" cy="3175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B9EBB0B-DE67-C948-A603-C781B8ACD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070" y="3798094"/>
            <a:ext cx="1066800" cy="4064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91F39A-DBF4-FE40-B8DA-D82552CD7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692" y="3829844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9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Quel ou quels articles consultes-tu pour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comprendre la notion d’</a:t>
            </a:r>
            <a:r>
              <a:rPr lang="fr-FR" sz="4000" b="1" dirty="0">
                <a:latin typeface="+mj-lt"/>
              </a:rPr>
              <a:t>axe de symétrie</a:t>
            </a:r>
            <a:r>
              <a:rPr lang="fr-FR" sz="4000" dirty="0">
                <a:latin typeface="+mj-lt"/>
              </a:rPr>
              <a:t>?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Quel est ou quels sont les articles qui énoncent les mots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« </a:t>
            </a:r>
            <a:r>
              <a:rPr lang="fr-FR" sz="4000" b="1" dirty="0">
                <a:latin typeface="+mj-lt"/>
              </a:rPr>
              <a:t>axe de symétrie</a:t>
            </a:r>
            <a:r>
              <a:rPr lang="fr-FR" sz="4000" dirty="0">
                <a:latin typeface="+mj-lt"/>
              </a:rPr>
              <a:t> »? 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Quelle est le savoir mathématique le plus </a:t>
            </a:r>
            <a:r>
              <a:rPr lang="fr-FR" sz="4000" b="1" dirty="0">
                <a:latin typeface="+mj-lt"/>
              </a:rPr>
              <a:t>utilisé</a:t>
            </a:r>
            <a:r>
              <a:rPr lang="fr-FR" sz="4000" dirty="0">
                <a:latin typeface="+mj-lt"/>
              </a:rPr>
              <a:t> dans ton aide-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mémoire?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9169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J’ai oublié la signification d’ « </a:t>
            </a:r>
            <a:r>
              <a:rPr lang="fr-FR" sz="4000" b="1" i="1" dirty="0">
                <a:latin typeface="+mj-lt"/>
              </a:rPr>
              <a:t>isométrique</a:t>
            </a:r>
            <a:r>
              <a:rPr lang="fr-FR" sz="4000" dirty="0">
                <a:latin typeface="+mj-lt"/>
              </a:rPr>
              <a:t> ».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742950" indent="-742950">
              <a:buAutoNum type="arabicParenR"/>
            </a:pPr>
            <a:r>
              <a:rPr lang="fr-FR" sz="4000" dirty="0">
                <a:latin typeface="+mj-lt"/>
              </a:rPr>
              <a:t>Dans quel article trouve-je des explications? 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2) Recopie une phrase de ton aide-mémoire pour montrer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que tu as compris la notion d’ « </a:t>
            </a:r>
            <a:r>
              <a:rPr lang="fr-FR" sz="4000" b="1" i="1" dirty="0">
                <a:latin typeface="+mj-lt"/>
              </a:rPr>
              <a:t>isométrique</a:t>
            </a:r>
            <a:r>
              <a:rPr lang="fr-FR" sz="4000" dirty="0">
                <a:latin typeface="+mj-lt"/>
              </a:rPr>
              <a:t> »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26350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Ton aide-mémoire s’adresse aux élèves de 7</a:t>
            </a:r>
            <a:r>
              <a:rPr lang="fr-FR" sz="4000" baseline="30000" dirty="0">
                <a:latin typeface="+mj-lt"/>
              </a:rPr>
              <a:t>e</a:t>
            </a:r>
            <a:r>
              <a:rPr lang="fr-FR" sz="4000" dirty="0">
                <a:latin typeface="+mj-lt"/>
              </a:rPr>
              <a:t> et de 8</a:t>
            </a:r>
            <a:r>
              <a:rPr lang="fr-FR" sz="4000" baseline="30000" dirty="0">
                <a:latin typeface="+mj-lt"/>
              </a:rPr>
              <a:t>e</a:t>
            </a:r>
            <a:r>
              <a:rPr lang="fr-FR" sz="4000" dirty="0">
                <a:latin typeface="+mj-lt"/>
              </a:rPr>
              <a:t> année. 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Donne </a:t>
            </a:r>
            <a:r>
              <a:rPr lang="fr-FR" sz="4000" b="1" dirty="0">
                <a:latin typeface="+mj-lt"/>
              </a:rPr>
              <a:t>un exemple </a:t>
            </a:r>
            <a:r>
              <a:rPr lang="fr-FR" sz="4000" dirty="0">
                <a:latin typeface="+mj-lt"/>
              </a:rPr>
              <a:t>de notion qui s’adresse </a:t>
            </a:r>
            <a:r>
              <a:rPr lang="fr-FR" sz="4000" b="1" dirty="0">
                <a:latin typeface="+mj-lt"/>
              </a:rPr>
              <a:t>seulement</a:t>
            </a:r>
            <a:r>
              <a:rPr lang="fr-FR" sz="4000" dirty="0">
                <a:latin typeface="+mj-lt"/>
              </a:rPr>
              <a:t> aux élèves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de </a:t>
            </a:r>
            <a:r>
              <a:rPr lang="fr-FR" sz="4000" b="1" dirty="0">
                <a:latin typeface="+mj-lt"/>
              </a:rPr>
              <a:t>8</a:t>
            </a:r>
            <a:r>
              <a:rPr lang="fr-FR" sz="4000" b="1" baseline="30000" dirty="0">
                <a:latin typeface="+mj-lt"/>
              </a:rPr>
              <a:t>ème</a:t>
            </a:r>
            <a:r>
              <a:rPr lang="fr-FR" sz="4000" b="1" dirty="0">
                <a:latin typeface="+mj-lt"/>
              </a:rPr>
              <a:t> année</a:t>
            </a:r>
            <a:r>
              <a:rPr lang="fr-FR" sz="40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Dans quel </a:t>
            </a:r>
            <a:r>
              <a:rPr lang="fr-FR" sz="4000" b="1" dirty="0">
                <a:latin typeface="+mj-lt"/>
              </a:rPr>
              <a:t>article</a:t>
            </a:r>
            <a:r>
              <a:rPr lang="fr-FR" sz="4000" dirty="0">
                <a:latin typeface="+mj-lt"/>
              </a:rPr>
              <a:t> as-tu trouvé cette information?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8702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D9C17-B4DE-C448-B4C9-86CDE25B9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Fin</a:t>
            </a:r>
            <a:br>
              <a:rPr lang="fr-FR" dirty="0"/>
            </a:br>
            <a:r>
              <a:rPr lang="fr-FR" dirty="0"/>
              <a:t>de la première partie!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926D33-227A-4340-A322-F41AB87F8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36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993A4C-BFAC-D942-9FE1-57C4506AD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929" y="396607"/>
            <a:ext cx="1992141" cy="29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D9C17-B4DE-C448-B4C9-86CDE25B9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Deuxième partie: </a:t>
            </a:r>
            <a:br>
              <a:rPr lang="fr-FR" dirty="0"/>
            </a:br>
            <a:r>
              <a:rPr lang="fr-FR" dirty="0"/>
              <a:t>Questions 15 à 28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926D33-227A-4340-A322-F41AB87F8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+mj-lt"/>
              </a:rPr>
              <a:t>J’apprends à aborder des sujets mathématiques avec mon aide-mémoire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993A4C-BFAC-D942-9FE1-57C4506AD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929" y="396607"/>
            <a:ext cx="1992141" cy="29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Consignes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Déroulement partie 1 (Questions 1 à 14)</a:t>
            </a:r>
          </a:p>
          <a:p>
            <a:pPr>
              <a:buFontTx/>
              <a:buChar char="-"/>
            </a:pPr>
            <a:r>
              <a:rPr lang="fr-FR" dirty="0">
                <a:latin typeface="+mj-lt"/>
              </a:rPr>
              <a:t>Le travail est individuel. </a:t>
            </a:r>
          </a:p>
          <a:p>
            <a:pPr>
              <a:buFontTx/>
              <a:buChar char="-"/>
            </a:pPr>
            <a:r>
              <a:rPr lang="fr-FR" dirty="0">
                <a:latin typeface="+mj-lt"/>
              </a:rPr>
              <a:t>Les questions sont à effectuer dans l’ordre. </a:t>
            </a:r>
          </a:p>
          <a:p>
            <a:pPr>
              <a:buFontTx/>
              <a:buChar char="-"/>
            </a:pPr>
            <a:r>
              <a:rPr lang="fr-FR" dirty="0">
                <a:latin typeface="+mj-lt"/>
              </a:rPr>
              <a:t>Les réponses doivent être validées par l’</a:t>
            </a:r>
            <a:r>
              <a:rPr lang="fr-FR" dirty="0" err="1">
                <a:latin typeface="+mj-lt"/>
              </a:rPr>
              <a:t>enseignant.e</a:t>
            </a:r>
            <a:r>
              <a:rPr lang="fr-FR" dirty="0">
                <a:latin typeface="+mj-lt"/>
              </a:rPr>
              <a:t>. Si elles sont correctes, les élèves colorient les cases correspondantes dans le tableau affiché en classe et peuvent passer aux questions suivantes.</a:t>
            </a:r>
          </a:p>
          <a:p>
            <a:pPr>
              <a:buFontTx/>
              <a:buChar char="-"/>
            </a:pPr>
            <a:r>
              <a:rPr lang="fr-FR" dirty="0">
                <a:latin typeface="+mj-lt"/>
              </a:rPr>
              <a:t>Le Rallye est gagné par ceux qui finissent le plus vite. </a:t>
            </a:r>
          </a:p>
          <a:p>
            <a:pPr lvl="1">
              <a:buFontTx/>
              <a:buChar char="-"/>
            </a:pPr>
            <a:endParaRPr lang="fr-FR" dirty="0">
              <a:latin typeface="+mj-lt"/>
            </a:endParaRPr>
          </a:p>
          <a:p>
            <a:pPr marL="914400" lvl="2" indent="0">
              <a:buNone/>
            </a:pPr>
            <a:r>
              <a:rPr lang="fr-FR" sz="2400" dirty="0">
                <a:latin typeface="+mj-lt"/>
              </a:rPr>
              <a:t>La réponse est moins importante que e chemin pour la trouver. Voilà pourquoi tout au long du rallye, on insistera auprès des élèves pour qu’ils expliquent leur démarche à l’</a:t>
            </a:r>
            <a:r>
              <a:rPr lang="fr-FR" sz="2400" dirty="0" err="1">
                <a:latin typeface="+mj-lt"/>
              </a:rPr>
              <a:t>enseignant.e</a:t>
            </a:r>
            <a:r>
              <a:rPr lang="fr-FR" sz="2400" dirty="0">
                <a:latin typeface="+mj-lt"/>
              </a:rPr>
              <a:t> ou à la classe. </a:t>
            </a:r>
          </a:p>
          <a:p>
            <a:pPr marL="0" indent="0">
              <a:buNone/>
            </a:pPr>
            <a:endParaRPr lang="fr-FR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45936A-C48E-F643-959C-F06E9A4E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20916"/>
            <a:ext cx="851887" cy="8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84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Consignes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Déroulement partie 2 (Questions 15 à 28)</a:t>
            </a:r>
          </a:p>
          <a:p>
            <a:pPr>
              <a:buFontTx/>
              <a:buChar char="-"/>
            </a:pPr>
            <a:r>
              <a:rPr lang="fr-FR" dirty="0">
                <a:latin typeface="+mj-lt"/>
              </a:rPr>
              <a:t>Le travail est à effectuer en groupes de 2 ou 3 élèves. </a:t>
            </a:r>
          </a:p>
          <a:p>
            <a:pPr>
              <a:buFontTx/>
              <a:buChar char="-"/>
            </a:pPr>
            <a:r>
              <a:rPr lang="fr-FR" dirty="0">
                <a:latin typeface="+mj-lt"/>
              </a:rPr>
              <a:t>Chaque groupe reçoit au minimum 2 questions; toutes les questions doivent être distribuées et les groupes qui ont terminé peuvent répondre à d’autres questions. </a:t>
            </a:r>
          </a:p>
          <a:p>
            <a:pPr>
              <a:buFontTx/>
              <a:buChar char="-"/>
            </a:pPr>
            <a:r>
              <a:rPr lang="fr-FR" dirty="0">
                <a:latin typeface="+mj-lt"/>
              </a:rPr>
              <a:t>Chaque groupe présente la réponse à une question et l’explique devant la classe. </a:t>
            </a:r>
          </a:p>
          <a:p>
            <a:pPr>
              <a:buFontTx/>
              <a:buChar char="-"/>
            </a:pPr>
            <a:r>
              <a:rPr lang="fr-FR" dirty="0">
                <a:latin typeface="+mj-lt"/>
              </a:rPr>
              <a:t>Une correction commune est proposée par l’</a:t>
            </a:r>
            <a:r>
              <a:rPr lang="fr-FR" dirty="0" err="1">
                <a:latin typeface="+mj-lt"/>
              </a:rPr>
              <a:t>enseignant.e</a:t>
            </a:r>
            <a:r>
              <a:rPr lang="fr-FR" dirty="0">
                <a:latin typeface="+mj-lt"/>
              </a:rPr>
              <a:t> lors de la présentation. </a:t>
            </a:r>
          </a:p>
          <a:p>
            <a:pPr lvl="1">
              <a:buFontTx/>
              <a:buChar char="-"/>
            </a:pPr>
            <a:endParaRPr lang="fr-FR" dirty="0">
              <a:latin typeface="+mj-lt"/>
            </a:endParaRPr>
          </a:p>
          <a:p>
            <a:pPr marL="914400" lvl="2" indent="0">
              <a:buNone/>
            </a:pPr>
            <a:r>
              <a:rPr lang="fr-FR" sz="2400" dirty="0">
                <a:latin typeface="+mj-lt"/>
              </a:rPr>
              <a:t>La réponse est moins importante que le chemin pour la trouver. Voilà pourquoi tout au long du rallye, on insistera auprès des élèves pour qu’ils expliquent leur démarche à l’</a:t>
            </a:r>
            <a:r>
              <a:rPr lang="fr-FR" sz="2400" dirty="0" err="1">
                <a:latin typeface="+mj-lt"/>
              </a:rPr>
              <a:t>enseignant.e</a:t>
            </a:r>
            <a:r>
              <a:rPr lang="fr-FR" sz="2400" dirty="0">
                <a:latin typeface="+mj-lt"/>
              </a:rPr>
              <a:t> ou à la classe. </a:t>
            </a:r>
          </a:p>
          <a:p>
            <a:pPr marL="0" indent="0">
              <a:buNone/>
            </a:pPr>
            <a:endParaRPr lang="fr-FR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45936A-C48E-F643-959C-F06E9A4E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69832"/>
            <a:ext cx="851887" cy="8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6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latin typeface="+mj-lt"/>
              </a:rPr>
              <a:t>« </a:t>
            </a:r>
            <a:r>
              <a:rPr lang="fr-FR" sz="3600" i="1" dirty="0">
                <a:latin typeface="+mj-lt"/>
              </a:rPr>
              <a:t>Un quadrilatère est une figure qui a quatre côtés </a:t>
            </a:r>
            <a:r>
              <a:rPr lang="fr-FR" sz="3600" dirty="0">
                <a:latin typeface="+mj-lt"/>
              </a:rPr>
              <a:t>»</a:t>
            </a: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pPr marL="0" indent="0">
              <a:buNone/>
            </a:pPr>
            <a:r>
              <a:rPr lang="fr-FR" sz="2400" dirty="0">
                <a:latin typeface="+mj-lt"/>
              </a:rPr>
              <a:t>1) Dans quel article trouve-t-on cette phrase?	......................</a:t>
            </a:r>
          </a:p>
          <a:p>
            <a:pPr marL="0" indent="0">
              <a:buNone/>
            </a:pPr>
            <a:r>
              <a:rPr lang="fr-FR" sz="2400" dirty="0">
                <a:latin typeface="+mj-lt"/>
              </a:rPr>
              <a:t>2) Fais un croquis d’un quadrilatère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622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600" dirty="0">
                <a:latin typeface="+mj-lt"/>
              </a:rPr>
              <a:t>Dans quel axe thématique on explique la notion de </a:t>
            </a:r>
          </a:p>
          <a:p>
            <a:pPr marL="0" indent="0">
              <a:buNone/>
            </a:pPr>
            <a:r>
              <a:rPr lang="fr-FR" sz="3600" b="1" i="1" dirty="0">
                <a:latin typeface="+mj-lt"/>
              </a:rPr>
              <a:t>produit</a:t>
            </a:r>
            <a:r>
              <a:rPr lang="fr-FR" sz="3600" dirty="0">
                <a:latin typeface="+mj-lt"/>
              </a:rPr>
              <a:t>? ............................</a:t>
            </a:r>
          </a:p>
          <a:p>
            <a:pPr marL="0" indent="0">
              <a:buNone/>
            </a:pPr>
            <a:endParaRPr lang="fr-FR" sz="3600" dirty="0">
              <a:latin typeface="+mj-lt"/>
            </a:endParaRPr>
          </a:p>
          <a:p>
            <a:pPr marL="0" indent="0">
              <a:buNone/>
            </a:pPr>
            <a:r>
              <a:rPr lang="fr-FR" sz="3600" b="1" dirty="0">
                <a:latin typeface="+mj-lt"/>
              </a:rPr>
              <a:t>Complète la phrase</a:t>
            </a:r>
          </a:p>
          <a:p>
            <a:pPr marL="0" indent="0">
              <a:buNone/>
            </a:pPr>
            <a:endParaRPr lang="fr-FR" sz="3600" dirty="0">
              <a:latin typeface="+mj-lt"/>
            </a:endParaRPr>
          </a:p>
          <a:p>
            <a:pPr marL="0" indent="0">
              <a:buNone/>
            </a:pPr>
            <a:r>
              <a:rPr lang="fr-FR" sz="3600" dirty="0">
                <a:latin typeface="+mj-lt"/>
              </a:rPr>
              <a:t>On explique la notion de </a:t>
            </a:r>
            <a:r>
              <a:rPr lang="fr-FR" sz="3600" b="1" i="1" dirty="0">
                <a:latin typeface="+mj-lt"/>
              </a:rPr>
              <a:t>rotation</a:t>
            </a:r>
            <a:r>
              <a:rPr lang="fr-FR" sz="3600" dirty="0">
                <a:latin typeface="+mj-lt"/>
              </a:rPr>
              <a:t> dans l’axe thématique </a:t>
            </a:r>
          </a:p>
          <a:p>
            <a:pPr marL="0" indent="0">
              <a:buNone/>
            </a:pPr>
            <a:r>
              <a:rPr lang="fr-FR" sz="3600" dirty="0">
                <a:latin typeface="+mj-lt"/>
              </a:rPr>
              <a:t>.............................. et plus précisément dans le chapitre </a:t>
            </a:r>
          </a:p>
          <a:p>
            <a:pPr marL="0" indent="0">
              <a:buNone/>
            </a:pPr>
            <a:r>
              <a:rPr lang="fr-FR" sz="3600" dirty="0">
                <a:latin typeface="+mj-lt"/>
              </a:rPr>
              <a:t>......................... ...</a:t>
            </a:r>
            <a:endParaRPr lang="fr-FR" sz="2400" dirty="0">
              <a:latin typeface="+mj-lt"/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36517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17 (difficile)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4400" b="1" dirty="0">
                <a:latin typeface="+mj-lt"/>
              </a:rPr>
              <a:t>L’article 50 </a:t>
            </a:r>
            <a:r>
              <a:rPr lang="fr-FR" sz="4400" dirty="0">
                <a:latin typeface="+mj-lt"/>
              </a:rPr>
              <a:t>traite des unités d’aire. </a:t>
            </a: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r>
              <a:rPr lang="fr-FR" sz="4400" dirty="0">
                <a:latin typeface="+mj-lt"/>
              </a:rPr>
              <a:t>Quels sont les noms exacts de ces deux  figures représentés? </a:t>
            </a: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r>
              <a:rPr lang="fr-FR" sz="4400" dirty="0">
                <a:latin typeface="+mj-lt"/>
              </a:rPr>
              <a:t>	.....................................................      	.....................................................</a:t>
            </a: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r>
              <a:rPr lang="fr-FR" sz="4400" dirty="0">
                <a:latin typeface="+mj-lt"/>
              </a:rPr>
              <a:t>Dans mon aide-mémoire, sont-elles en taille réelle? Vérifie et justifie</a:t>
            </a:r>
          </a:p>
          <a:p>
            <a:pPr marL="0" indent="0">
              <a:buNone/>
            </a:pPr>
            <a:endParaRPr lang="fr-FR" sz="4400" dirty="0">
              <a:latin typeface="+mj-lt"/>
            </a:endParaRPr>
          </a:p>
          <a:p>
            <a:pPr marL="0" indent="0">
              <a:buNone/>
            </a:pPr>
            <a:r>
              <a:rPr lang="fr-FR" sz="4400" dirty="0">
                <a:latin typeface="+mj-lt"/>
              </a:rPr>
              <a:t>...........................................................................................................................................................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fr-FR" sz="3600" dirty="0">
              <a:latin typeface="+mj-lt"/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FA8C10-4BAF-A54D-B1AD-1DE1CC69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91" y="3944038"/>
            <a:ext cx="461714" cy="6355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A2659D-E82B-5343-8366-7610BB48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128" y="2782932"/>
            <a:ext cx="1720886" cy="18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6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latin typeface="+mj-lt"/>
              </a:rPr>
              <a:t>Comment appelle-t-on le résultat des 4 opérations?</a:t>
            </a:r>
          </a:p>
          <a:p>
            <a:pPr marL="0" indent="0">
              <a:buNone/>
            </a:pPr>
            <a:endParaRPr lang="fr-FR" sz="3600" dirty="0">
              <a:latin typeface="+mj-lt"/>
            </a:endParaRPr>
          </a:p>
          <a:p>
            <a:pPr marL="0" indent="0">
              <a:buNone/>
            </a:pPr>
            <a:endParaRPr lang="fr-FR" sz="3600" dirty="0">
              <a:latin typeface="+mj-lt"/>
            </a:endParaRPr>
          </a:p>
          <a:p>
            <a:pPr marL="0" indent="0">
              <a:buNone/>
            </a:pPr>
            <a:endParaRPr lang="fr-FR" sz="3600" dirty="0">
              <a:latin typeface="+mj-lt"/>
            </a:endParaRPr>
          </a:p>
          <a:p>
            <a:pPr marL="0" indent="0">
              <a:buNone/>
            </a:pPr>
            <a:endParaRPr lang="fr-FR" sz="3600" dirty="0">
              <a:latin typeface="+mj-lt"/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A863EA7-3466-B048-9945-BF91969A0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75020"/>
              </p:ext>
            </p:extLst>
          </p:nvPr>
        </p:nvGraphicFramePr>
        <p:xfrm>
          <a:off x="838201" y="2706121"/>
          <a:ext cx="10654860" cy="39784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1620">
                  <a:extLst>
                    <a:ext uri="{9D8B030D-6E8A-4147-A177-3AD203B41FA5}">
                      <a16:colId xmlns:a16="http://schemas.microsoft.com/office/drawing/2014/main" val="557355844"/>
                    </a:ext>
                  </a:extLst>
                </a:gridCol>
                <a:gridCol w="3551620">
                  <a:extLst>
                    <a:ext uri="{9D8B030D-6E8A-4147-A177-3AD203B41FA5}">
                      <a16:colId xmlns:a16="http://schemas.microsoft.com/office/drawing/2014/main" val="1255849867"/>
                    </a:ext>
                  </a:extLst>
                </a:gridCol>
                <a:gridCol w="3551620">
                  <a:extLst>
                    <a:ext uri="{9D8B030D-6E8A-4147-A177-3AD203B41FA5}">
                      <a16:colId xmlns:a16="http://schemas.microsoft.com/office/drawing/2014/main" val="485966651"/>
                    </a:ext>
                  </a:extLst>
                </a:gridCol>
              </a:tblGrid>
              <a:tr h="114257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Opération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Comment appelle-t-on le résultat de cette opération?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Dans quel article de mon aide-mémoire ai-je trouvé la réponse?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018741"/>
                  </a:ext>
                </a:extLst>
              </a:tr>
              <a:tr h="708970">
                <a:tc>
                  <a:txBody>
                    <a:bodyPr/>
                    <a:lstStyle/>
                    <a:p>
                      <a:r>
                        <a:rPr lang="fr-FR" sz="2000" dirty="0"/>
                        <a:t>Addition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.....................................................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....................................................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70222937"/>
                  </a:ext>
                </a:extLst>
              </a:tr>
              <a:tr h="708970">
                <a:tc>
                  <a:txBody>
                    <a:bodyPr/>
                    <a:lstStyle/>
                    <a:p>
                      <a:r>
                        <a:rPr lang="fr-FR" sz="2000" dirty="0"/>
                        <a:t>Soustraction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....................................................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....................................................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93945731"/>
                  </a:ext>
                </a:extLst>
              </a:tr>
              <a:tr h="708970">
                <a:tc>
                  <a:txBody>
                    <a:bodyPr/>
                    <a:lstStyle/>
                    <a:p>
                      <a:r>
                        <a:rPr lang="fr-FR" sz="2000" dirty="0"/>
                        <a:t>Multiplication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....................................................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....................................................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13901294"/>
                  </a:ext>
                </a:extLst>
              </a:tr>
              <a:tr h="708970">
                <a:tc>
                  <a:txBody>
                    <a:bodyPr/>
                    <a:lstStyle/>
                    <a:p>
                      <a:r>
                        <a:rPr lang="fr-FR" sz="2000" dirty="0"/>
                        <a:t>Division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....................................................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....................................................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3369924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DAF49A2D-89B5-754B-B6CB-A1ACC6FA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315" y="487196"/>
            <a:ext cx="1377614" cy="12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98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J’ai oublié la signification de </a:t>
            </a:r>
            <a:r>
              <a:rPr lang="fr-FR" sz="4000" b="1" dirty="0">
                <a:latin typeface="+mj-lt"/>
              </a:rPr>
              <a:t>&gt;</a:t>
            </a:r>
            <a:r>
              <a:rPr lang="fr-FR" sz="4000" dirty="0">
                <a:latin typeface="+mj-lt"/>
              </a:rPr>
              <a:t> et </a:t>
            </a:r>
            <a:r>
              <a:rPr lang="fr-FR" sz="4000" b="1" dirty="0">
                <a:latin typeface="+mj-lt"/>
              </a:rPr>
              <a:t>&lt;</a:t>
            </a:r>
            <a:r>
              <a:rPr lang="fr-FR" sz="4000" dirty="0">
                <a:latin typeface="+mj-lt"/>
              </a:rPr>
              <a:t>: plus grand ou plus petit?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742950" indent="-742950">
              <a:buAutoNum type="arabicParenR"/>
            </a:pPr>
            <a:r>
              <a:rPr lang="fr-FR" sz="4000" dirty="0">
                <a:latin typeface="+mj-lt"/>
              </a:rPr>
              <a:t>Dans quel article trouve-je des explications? 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2) 	Recopie un exemple proposé dans l’article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08185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20 (8</a:t>
            </a:r>
            <a:r>
              <a:rPr lang="fr-FR" sz="6000" b="1" baseline="30000" dirty="0"/>
              <a:t>ème</a:t>
            </a:r>
            <a:r>
              <a:rPr lang="fr-FR" sz="6000" b="1" dirty="0"/>
              <a:t> année)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2800" b="1" dirty="0">
                <a:latin typeface="+mj-lt"/>
              </a:rPr>
              <a:t>Sais-tu reconnaître les chiffres dans un grand nombre?</a:t>
            </a:r>
          </a:p>
          <a:p>
            <a:pPr marL="0" indent="0">
              <a:buNone/>
            </a:pPr>
            <a:endParaRPr lang="fr-FR" sz="8800" dirty="0">
              <a:latin typeface="+mj-lt"/>
            </a:endParaRPr>
          </a:p>
          <a:p>
            <a:pPr marL="0" indent="0">
              <a:buNone/>
            </a:pPr>
            <a:r>
              <a:rPr lang="fr-FR" sz="11200" dirty="0">
                <a:latin typeface="+mj-lt"/>
              </a:rPr>
              <a:t>Voici un nombre:	 2’109’876’543, 21</a:t>
            </a:r>
          </a:p>
          <a:p>
            <a:pPr marL="0" indent="0">
              <a:buNone/>
            </a:pPr>
            <a:endParaRPr lang="fr-FR" sz="8800" dirty="0">
              <a:latin typeface="+mj-lt"/>
            </a:endParaRPr>
          </a:p>
          <a:p>
            <a:pPr marL="0" indent="0">
              <a:buNone/>
            </a:pPr>
            <a:r>
              <a:rPr lang="fr-FR" sz="11200" dirty="0">
                <a:latin typeface="+mj-lt"/>
              </a:rPr>
              <a:t>Quel est le </a:t>
            </a:r>
            <a:r>
              <a:rPr lang="fr-FR" sz="11200" b="1" dirty="0">
                <a:latin typeface="+mj-lt"/>
              </a:rPr>
              <a:t>chiffre</a:t>
            </a:r>
            <a:r>
              <a:rPr lang="fr-FR" sz="11200" dirty="0">
                <a:latin typeface="+mj-lt"/>
              </a:rPr>
              <a:t> des </a:t>
            </a:r>
            <a:r>
              <a:rPr lang="fr-FR" sz="11200" i="1" dirty="0">
                <a:latin typeface="+mj-lt"/>
              </a:rPr>
              <a:t>CM</a:t>
            </a:r>
            <a:r>
              <a:rPr lang="fr-FR" sz="11200" dirty="0">
                <a:latin typeface="+mj-lt"/>
              </a:rPr>
              <a:t>? ................................</a:t>
            </a:r>
          </a:p>
          <a:p>
            <a:pPr marL="0" indent="0">
              <a:buNone/>
            </a:pPr>
            <a:endParaRPr lang="fr-FR" sz="8800" dirty="0">
              <a:latin typeface="+mj-lt"/>
            </a:endParaRPr>
          </a:p>
          <a:p>
            <a:pPr marL="0" indent="0">
              <a:buNone/>
            </a:pPr>
            <a:r>
              <a:rPr lang="fr-FR" sz="11200" dirty="0">
                <a:latin typeface="+mj-lt"/>
              </a:rPr>
              <a:t>Quel est le </a:t>
            </a:r>
            <a:r>
              <a:rPr lang="fr-FR" sz="11200" b="1" dirty="0">
                <a:latin typeface="+mj-lt"/>
              </a:rPr>
              <a:t>chiffre</a:t>
            </a:r>
            <a:r>
              <a:rPr lang="fr-FR" sz="11200" dirty="0">
                <a:latin typeface="+mj-lt"/>
              </a:rPr>
              <a:t> des d (</a:t>
            </a:r>
            <a:r>
              <a:rPr lang="fr-FR" sz="11200" i="1" dirty="0">
                <a:latin typeface="+mj-lt"/>
              </a:rPr>
              <a:t>dixièmes</a:t>
            </a:r>
            <a:r>
              <a:rPr lang="fr-FR" sz="11200" dirty="0">
                <a:latin typeface="+mj-lt"/>
              </a:rPr>
              <a:t>)? ..........................</a:t>
            </a:r>
          </a:p>
          <a:p>
            <a:pPr marL="0" indent="0">
              <a:buNone/>
            </a:pPr>
            <a:endParaRPr lang="fr-FR" sz="8800" dirty="0">
              <a:latin typeface="+mj-lt"/>
            </a:endParaRPr>
          </a:p>
          <a:p>
            <a:pPr marL="0" indent="0">
              <a:buNone/>
            </a:pPr>
            <a:r>
              <a:rPr lang="fr-FR" sz="11200" dirty="0">
                <a:latin typeface="+mj-lt"/>
              </a:rPr>
              <a:t>Quel est le </a:t>
            </a:r>
            <a:r>
              <a:rPr lang="fr-FR" sz="11200" b="1" dirty="0">
                <a:latin typeface="+mj-lt"/>
              </a:rPr>
              <a:t>chiffre</a:t>
            </a:r>
            <a:r>
              <a:rPr lang="fr-FR" sz="11200" dirty="0">
                <a:latin typeface="+mj-lt"/>
              </a:rPr>
              <a:t> des </a:t>
            </a:r>
            <a:r>
              <a:rPr lang="fr-FR" sz="11200" i="1" dirty="0" err="1">
                <a:latin typeface="+mj-lt"/>
              </a:rPr>
              <a:t>Mio</a:t>
            </a:r>
            <a:r>
              <a:rPr lang="fr-FR" sz="11200" dirty="0">
                <a:latin typeface="+mj-lt"/>
              </a:rPr>
              <a:t>?.............................</a:t>
            </a:r>
          </a:p>
          <a:p>
            <a:pPr marL="0" indent="0">
              <a:buNone/>
            </a:pPr>
            <a:endParaRPr lang="fr-FR" sz="8800" dirty="0">
              <a:latin typeface="+mj-lt"/>
            </a:endParaRPr>
          </a:p>
          <a:p>
            <a:pPr marL="0" indent="0">
              <a:buNone/>
            </a:pPr>
            <a:r>
              <a:rPr lang="fr-FR" sz="11200" dirty="0">
                <a:latin typeface="+mj-lt"/>
              </a:rPr>
              <a:t>Quel article de ton aide-mémoire peut t’aider? 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28537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600" dirty="0">
                <a:latin typeface="+mj-lt"/>
              </a:rPr>
              <a:t>En suivant l’exemple dans ton aide-mémoire, montre que </a:t>
            </a:r>
          </a:p>
          <a:p>
            <a:pPr marL="0" indent="0">
              <a:buNone/>
            </a:pPr>
            <a:r>
              <a:rPr lang="fr-FR" sz="3600" dirty="0">
                <a:latin typeface="+mj-lt"/>
              </a:rPr>
              <a:t>cette figure est </a:t>
            </a:r>
            <a:r>
              <a:rPr lang="fr-FR" sz="3600" b="1" dirty="0">
                <a:latin typeface="+mj-lt"/>
              </a:rPr>
              <a:t>non convexe. </a:t>
            </a:r>
            <a:endParaRPr lang="fr-FR" sz="88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3500" dirty="0">
                <a:latin typeface="+mj-lt"/>
              </a:rPr>
              <a:t>Dans quel article as-tu trouvé la réponse? ..............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sp>
        <p:nvSpPr>
          <p:cNvPr id="4" name="Forme en L 3">
            <a:extLst>
              <a:ext uri="{FF2B5EF4-FFF2-40B4-BE49-F238E27FC236}">
                <a16:creationId xmlns:a16="http://schemas.microsoft.com/office/drawing/2014/main" id="{102FD680-D09D-8249-87AF-8504C26E0C93}"/>
              </a:ext>
            </a:extLst>
          </p:cNvPr>
          <p:cNvSpPr/>
          <p:nvPr/>
        </p:nvSpPr>
        <p:spPr>
          <a:xfrm rot="702661">
            <a:off x="2505378" y="3556918"/>
            <a:ext cx="4285317" cy="1382844"/>
          </a:xfrm>
          <a:prstGeom prst="corner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468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Quelles sont les 3 particularités d’un </a:t>
            </a:r>
            <a:r>
              <a:rPr lang="fr-FR" sz="4000" b="1" dirty="0">
                <a:latin typeface="+mj-lt"/>
              </a:rPr>
              <a:t>triangle équilatéral</a:t>
            </a:r>
            <a:r>
              <a:rPr lang="fr-FR" sz="4000" dirty="0">
                <a:latin typeface="+mj-lt"/>
              </a:rPr>
              <a:t>?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1) 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2) 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3) 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Dans quel article as-tu trouvé la réponse? ..............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126068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23 (difficile)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dirty="0">
                <a:latin typeface="+mj-lt"/>
              </a:rPr>
              <a:t>Les </a:t>
            </a:r>
            <a:r>
              <a:rPr lang="fr-FR" sz="9600" b="1" dirty="0">
                <a:latin typeface="+mj-lt"/>
              </a:rPr>
              <a:t>unités de mesures </a:t>
            </a:r>
            <a:r>
              <a:rPr lang="fr-FR" sz="9600" dirty="0">
                <a:latin typeface="+mj-lt"/>
              </a:rPr>
              <a:t>ont des préfixes: déci..., </a:t>
            </a:r>
            <a:r>
              <a:rPr lang="fr-FR" sz="9600" dirty="0" err="1">
                <a:latin typeface="+mj-lt"/>
              </a:rPr>
              <a:t>centi</a:t>
            </a:r>
            <a:r>
              <a:rPr lang="fr-FR" sz="9600" dirty="0">
                <a:latin typeface="+mj-lt"/>
              </a:rPr>
              <a:t>..., milli..., kilo...</a:t>
            </a:r>
          </a:p>
          <a:p>
            <a:pPr marL="0" indent="0">
              <a:buNone/>
            </a:pPr>
            <a:r>
              <a:rPr lang="fr-FR" sz="9600" dirty="0">
                <a:latin typeface="+mj-lt"/>
              </a:rPr>
              <a:t>Recopie les informations suivantes à la bonne place dans le tableau: </a:t>
            </a: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pPr marL="0" indent="0">
              <a:buNone/>
            </a:pPr>
            <a:endParaRPr lang="fr-FR" sz="2400" dirty="0">
              <a:latin typeface="+mj-lt"/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9600" dirty="0"/>
              <a:t>Dans quel article as-tu trouvé la réponse? ..............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F480E9C-8324-6B49-9A42-49CE5131D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29854"/>
              </p:ext>
            </p:extLst>
          </p:nvPr>
        </p:nvGraphicFramePr>
        <p:xfrm>
          <a:off x="838200" y="4090739"/>
          <a:ext cx="10416675" cy="17325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83335">
                  <a:extLst>
                    <a:ext uri="{9D8B030D-6E8A-4147-A177-3AD203B41FA5}">
                      <a16:colId xmlns:a16="http://schemas.microsoft.com/office/drawing/2014/main" val="1463953103"/>
                    </a:ext>
                  </a:extLst>
                </a:gridCol>
                <a:gridCol w="2083335">
                  <a:extLst>
                    <a:ext uri="{9D8B030D-6E8A-4147-A177-3AD203B41FA5}">
                      <a16:colId xmlns:a16="http://schemas.microsoft.com/office/drawing/2014/main" val="3392156325"/>
                    </a:ext>
                  </a:extLst>
                </a:gridCol>
                <a:gridCol w="2083335">
                  <a:extLst>
                    <a:ext uri="{9D8B030D-6E8A-4147-A177-3AD203B41FA5}">
                      <a16:colId xmlns:a16="http://schemas.microsoft.com/office/drawing/2014/main" val="2026512952"/>
                    </a:ext>
                  </a:extLst>
                </a:gridCol>
                <a:gridCol w="2083335">
                  <a:extLst>
                    <a:ext uri="{9D8B030D-6E8A-4147-A177-3AD203B41FA5}">
                      <a16:colId xmlns:a16="http://schemas.microsoft.com/office/drawing/2014/main" val="2301915856"/>
                    </a:ext>
                  </a:extLst>
                </a:gridCol>
                <a:gridCol w="2083335">
                  <a:extLst>
                    <a:ext uri="{9D8B030D-6E8A-4147-A177-3AD203B41FA5}">
                      <a16:colId xmlns:a16="http://schemas.microsoft.com/office/drawing/2014/main" val="2305344536"/>
                    </a:ext>
                  </a:extLst>
                </a:gridCol>
              </a:tblGrid>
              <a:tr h="57751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+mj-lt"/>
                        </a:rPr>
                        <a:t>préfixe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déci-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+mj-lt"/>
                        </a:rPr>
                        <a:t>centi</a:t>
                      </a:r>
                      <a:r>
                        <a:rPr lang="fr-FR" sz="2000" dirty="0">
                          <a:latin typeface="+mj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milli-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mille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189995"/>
                  </a:ext>
                </a:extLst>
              </a:tr>
              <a:tr h="57751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Signification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.................................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16333236"/>
                  </a:ext>
                </a:extLst>
              </a:tr>
              <a:tr h="57751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Nombre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.................................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.................................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6833061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07AA590-AB0A-7F40-BBB4-CA5E9922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536" y="2814026"/>
            <a:ext cx="876300" cy="812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5F11C2-1601-2249-9E23-E87E77ED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068" y="2843327"/>
            <a:ext cx="711200" cy="825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443785-8FED-6B47-A6C7-4403661ED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775" y="2890885"/>
            <a:ext cx="596900" cy="787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B6852E-4060-D94E-A1D9-B6C50B428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04" y="3092001"/>
            <a:ext cx="762000" cy="355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F0D8035-DDB5-B349-A3A0-79207D41F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772" y="3100435"/>
            <a:ext cx="1117600" cy="3683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0D2D904-04E6-104A-971E-50BDF9559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934" y="3144885"/>
            <a:ext cx="1219200" cy="2794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191DC5-3930-1143-85B5-BD6860449C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0149" y="3036276"/>
            <a:ext cx="1143000" cy="5207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07F70F3-C46D-DB40-9332-FA0F13C6DF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168650"/>
            <a:ext cx="1193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4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D9C17-B4DE-C448-B4C9-86CDE25B9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Première partie: </a:t>
            </a:r>
            <a:br>
              <a:rPr lang="fr-FR" dirty="0"/>
            </a:br>
            <a:r>
              <a:rPr lang="fr-FR" dirty="0"/>
              <a:t>Questions 1 à 14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926D33-227A-4340-A322-F41AB87F8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+mj-lt"/>
              </a:rPr>
              <a:t>J’apprends à connaître le contenu </a:t>
            </a:r>
          </a:p>
          <a:p>
            <a:r>
              <a:rPr lang="fr-FR" sz="3600" dirty="0">
                <a:latin typeface="+mj-lt"/>
              </a:rPr>
              <a:t>de mon aide-mémoire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16EC8B-0005-214B-85AA-37EF8B0F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902" y="629067"/>
            <a:ext cx="1442564" cy="21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69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24 (difficile)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Est-ce que 534 est un </a:t>
            </a:r>
            <a:r>
              <a:rPr lang="fr-FR" sz="4000" b="1" dirty="0">
                <a:latin typeface="+mj-lt"/>
              </a:rPr>
              <a:t>multiple</a:t>
            </a:r>
            <a:r>
              <a:rPr lang="fr-FR" sz="4000" dirty="0">
                <a:latin typeface="+mj-lt"/>
              </a:rPr>
              <a:t> de 3?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Justifie à l’aide de ton aide-mémoire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Dans quel article as-tu trouvé la réponse? 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5585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25 (difficile)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Quelles sont les trois principales caractéristiques d’un triangle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rectangle isocèle?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1...................................................................................................................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2...................................................................................................................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3...................................................................................................................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3400" dirty="0">
                <a:latin typeface="+mj-lt"/>
              </a:rPr>
              <a:t>Dans quels articles as-tu trouvé la réponse? 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A6D744-1181-1F4B-B7B9-A7D856F60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7526">
            <a:off x="9264985" y="720329"/>
            <a:ext cx="2112879" cy="11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4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Quels sont les points communs et les différences entre un </a:t>
            </a:r>
            <a:r>
              <a:rPr lang="fr-FR" sz="4000" b="1" dirty="0">
                <a:latin typeface="+mj-lt"/>
              </a:rPr>
              <a:t>pavé droit </a:t>
            </a:r>
            <a:r>
              <a:rPr lang="fr-FR" sz="4000" dirty="0">
                <a:latin typeface="+mj-lt"/>
              </a:rPr>
              <a:t>et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un </a:t>
            </a:r>
            <a:r>
              <a:rPr lang="fr-FR" sz="4000" b="1" dirty="0">
                <a:latin typeface="+mj-lt"/>
              </a:rPr>
              <a:t>cube</a:t>
            </a:r>
            <a:r>
              <a:rPr lang="fr-FR" sz="4000" dirty="0">
                <a:latin typeface="+mj-lt"/>
              </a:rPr>
              <a:t>?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3400" dirty="0">
              <a:latin typeface="+mj-lt"/>
            </a:endParaRPr>
          </a:p>
          <a:p>
            <a:pPr marL="0" indent="0">
              <a:buNone/>
            </a:pPr>
            <a:r>
              <a:rPr lang="fr-FR" sz="3400" dirty="0">
                <a:latin typeface="+mj-lt"/>
              </a:rPr>
              <a:t>Dans quels articles as-tu trouvé la réponse? 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0269244-0406-0D4E-824A-3E5619D9D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64915"/>
              </p:ext>
            </p:extLst>
          </p:nvPr>
        </p:nvGraphicFramePr>
        <p:xfrm>
          <a:off x="925095" y="2704876"/>
          <a:ext cx="10300368" cy="279355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50184">
                  <a:extLst>
                    <a:ext uri="{9D8B030D-6E8A-4147-A177-3AD203B41FA5}">
                      <a16:colId xmlns:a16="http://schemas.microsoft.com/office/drawing/2014/main" val="1111779214"/>
                    </a:ext>
                  </a:extLst>
                </a:gridCol>
                <a:gridCol w="2575092">
                  <a:extLst>
                    <a:ext uri="{9D8B030D-6E8A-4147-A177-3AD203B41FA5}">
                      <a16:colId xmlns:a16="http://schemas.microsoft.com/office/drawing/2014/main" val="2914753263"/>
                    </a:ext>
                  </a:extLst>
                </a:gridCol>
                <a:gridCol w="2575092">
                  <a:extLst>
                    <a:ext uri="{9D8B030D-6E8A-4147-A177-3AD203B41FA5}">
                      <a16:colId xmlns:a16="http://schemas.microsoft.com/office/drawing/2014/main" val="3824563223"/>
                    </a:ext>
                  </a:extLst>
                </a:gridCol>
              </a:tblGrid>
              <a:tr h="558711"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+mj-lt"/>
                        </a:rPr>
                        <a:t>Cube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+mj-lt"/>
                        </a:rPr>
                        <a:t>Pavé droit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01421"/>
                  </a:ext>
                </a:extLst>
              </a:tr>
              <a:tr h="558711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Nombre total de sommets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................................</a:t>
                      </a:r>
                      <a:endParaRPr lang="fr-FR" dirty="0"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................................</a:t>
                      </a:r>
                      <a:endParaRPr lang="fr-FR" dirty="0">
                        <a:latin typeface="+mj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62917020"/>
                  </a:ext>
                </a:extLst>
              </a:tr>
              <a:tr h="558711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Nombres total d’arrêtes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................................</a:t>
                      </a:r>
                      <a:endParaRPr lang="fr-FR" dirty="0"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................................</a:t>
                      </a:r>
                      <a:endParaRPr lang="fr-FR" dirty="0">
                        <a:latin typeface="+mj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31084715"/>
                  </a:ext>
                </a:extLst>
              </a:tr>
              <a:tr h="558711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Nombre total des 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................................</a:t>
                      </a:r>
                      <a:endParaRPr lang="fr-FR" dirty="0"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................................</a:t>
                      </a:r>
                      <a:endParaRPr lang="fr-FR" dirty="0">
                        <a:latin typeface="+mj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93816512"/>
                  </a:ext>
                </a:extLst>
              </a:tr>
              <a:tr h="558711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j-lt"/>
                        </a:rPr>
                        <a:t>Forme des 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................................</a:t>
                      </a:r>
                      <a:endParaRPr lang="fr-FR" dirty="0"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................................</a:t>
                      </a:r>
                      <a:endParaRPr lang="fr-FR" dirty="0">
                        <a:latin typeface="+mj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9858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903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27 </a:t>
            </a:r>
            <a:r>
              <a:rPr lang="fr-FR" b="1" dirty="0"/>
              <a:t>(</a:t>
            </a:r>
            <a:r>
              <a:rPr lang="fr-FR" dirty="0"/>
              <a:t>par Gabriel Lefèvre</a:t>
            </a:r>
            <a:r>
              <a:rPr lang="fr-FR" b="1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>
                <a:latin typeface="+mj-lt"/>
              </a:rPr>
              <a:t>Je ne sais plus comment construire des </a:t>
            </a:r>
            <a:r>
              <a:rPr lang="fr-FR" sz="2600" b="1" dirty="0">
                <a:latin typeface="+mj-lt"/>
              </a:rPr>
              <a:t>droites parallèles</a:t>
            </a:r>
          </a:p>
          <a:p>
            <a:pPr marL="0" indent="0">
              <a:buNone/>
            </a:pPr>
            <a:endParaRPr lang="fr-FR" sz="2600" dirty="0">
              <a:latin typeface="+mj-lt"/>
            </a:endParaRPr>
          </a:p>
          <a:p>
            <a:pPr marL="0" indent="0">
              <a:buNone/>
            </a:pPr>
            <a:r>
              <a:rPr lang="fr-FR" sz="2600" dirty="0">
                <a:latin typeface="+mj-lt"/>
              </a:rPr>
              <a:t>1) Dans quel article trouve-je « </a:t>
            </a:r>
            <a:r>
              <a:rPr lang="fr-FR" sz="2600" i="1" dirty="0">
                <a:latin typeface="+mj-lt"/>
              </a:rPr>
              <a:t>la </a:t>
            </a:r>
            <a:r>
              <a:rPr lang="fr-FR" sz="2600" i="1" dirty="0" err="1">
                <a:latin typeface="+mj-lt"/>
              </a:rPr>
              <a:t>rèf</a:t>
            </a:r>
            <a:r>
              <a:rPr lang="fr-FR" sz="2600" dirty="0">
                <a:latin typeface="+mj-lt"/>
              </a:rPr>
              <a:t> »? ................</a:t>
            </a:r>
          </a:p>
          <a:p>
            <a:pPr marL="0" indent="0">
              <a:buNone/>
            </a:pPr>
            <a:endParaRPr lang="fr-FR" sz="2600" dirty="0">
              <a:latin typeface="+mj-lt"/>
            </a:endParaRPr>
          </a:p>
          <a:p>
            <a:pPr marL="0" indent="0">
              <a:buNone/>
            </a:pPr>
            <a:r>
              <a:rPr lang="fr-FR" sz="2600" dirty="0">
                <a:latin typeface="+mj-lt"/>
              </a:rPr>
              <a:t>2) Construis ci-contre</a:t>
            </a:r>
          </a:p>
          <a:p>
            <a:pPr marL="0" indent="0">
              <a:buNone/>
            </a:pPr>
            <a:r>
              <a:rPr lang="fr-FR" sz="2600" dirty="0">
                <a:latin typeface="+mj-lt"/>
              </a:rPr>
              <a:t>deux droites parallèles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DD45B9-6583-4B47-A72A-EBE215A79A2A}"/>
              </a:ext>
            </a:extLst>
          </p:cNvPr>
          <p:cNvSpPr/>
          <p:nvPr/>
        </p:nvSpPr>
        <p:spPr>
          <a:xfrm>
            <a:off x="4174959" y="3308684"/>
            <a:ext cx="7074568" cy="274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315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28 </a:t>
            </a:r>
            <a:r>
              <a:rPr lang="fr-FR" sz="6000" b="1"/>
              <a:t>(difficile)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A37E720-52AB-8C4F-AE52-62C654E87E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16653" cy="458720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dirty="0">
                    <a:latin typeface="+mj-lt"/>
                  </a:rPr>
                  <a:t>1) </a:t>
                </a:r>
                <a:r>
                  <a:rPr lang="fr-FR" b="1" dirty="0">
                    <a:latin typeface="+mj-lt"/>
                  </a:rPr>
                  <a:t>Complète la phrase suivante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+mj-lt"/>
                  </a:rPr>
                  <a:t>Dans une fraction le nombre écrit en haut s’appelle le ..........................; le nombre en 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+mj-lt"/>
                  </a:rPr>
                  <a:t>bas est le ........................... et indique en combien de parts ...................... l’unité est 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+mj-lt"/>
                  </a:rPr>
                  <a:t>partagée. </a:t>
                </a:r>
              </a:p>
              <a:p>
                <a:pPr marL="0" indent="0">
                  <a:buNone/>
                </a:pPr>
                <a:endParaRPr lang="fr-FR" sz="2600" dirty="0">
                  <a:latin typeface="+mj-lt"/>
                </a:endParaRPr>
              </a:p>
              <a:p>
                <a:pPr marL="0" indent="0">
                  <a:buNone/>
                </a:pPr>
                <a:endParaRPr lang="fr-FR" sz="26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fr-FR" sz="2400" dirty="0">
                    <a:latin typeface="+mj-lt"/>
                  </a:rPr>
                  <a:t>2) </a:t>
                </a:r>
                <a:r>
                  <a:rPr lang="fr-FR" sz="2400" b="1" dirty="0">
                    <a:latin typeface="+mj-lt"/>
                  </a:rPr>
                  <a:t>Représente</a:t>
                </a:r>
                <a:r>
                  <a:rPr lang="fr-FR" sz="2400" dirty="0">
                    <a:latin typeface="+mj-lt"/>
                  </a:rPr>
                  <a:t> ci-contre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+mj-lt"/>
                  </a:rPr>
                  <a:t>la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latin typeface="+mj-lt"/>
                  </a:rPr>
                  <a:t> avec </a:t>
                </a:r>
              </a:p>
              <a:p>
                <a:pPr marL="0" indent="0">
                  <a:buNone/>
                </a:pPr>
                <a:r>
                  <a:rPr lang="fr-FR" sz="2400" dirty="0">
                    <a:latin typeface="+mj-lt"/>
                  </a:rPr>
                  <a:t>un dessin</a:t>
                </a:r>
              </a:p>
              <a:p>
                <a:pPr marL="0" indent="0">
                  <a:buNone/>
                </a:pPr>
                <a:endParaRPr lang="fr-FR" sz="4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fr-FR" sz="2600" dirty="0">
                    <a:latin typeface="+mj-lt"/>
                  </a:rPr>
                  <a:t>Dans quel article ai-je trouvé la réponse? ........................</a:t>
                </a:r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  <a:p>
                <a:pPr marL="0" indent="0">
                  <a:buNone/>
                </a:pPr>
                <a:endParaRPr lang="fr-FR" sz="40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A37E720-52AB-8C4F-AE52-62C654E87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16653" cy="4587207"/>
              </a:xfrm>
              <a:blipFill>
                <a:blip r:embed="rId2"/>
                <a:stretch>
                  <a:fillRect l="-929" t="-36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DDD45B9-6583-4B47-A72A-EBE215A79A2A}"/>
              </a:ext>
            </a:extLst>
          </p:cNvPr>
          <p:cNvSpPr/>
          <p:nvPr/>
        </p:nvSpPr>
        <p:spPr>
          <a:xfrm>
            <a:off x="3585411" y="3306093"/>
            <a:ext cx="8361947" cy="2360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6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Mets dans l’ordre d’apparition les différents chapitres de ton aide-mémoire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AF64568-A0D2-AC40-980A-339CE134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47570"/>
              </p:ext>
            </p:extLst>
          </p:nvPr>
        </p:nvGraphicFramePr>
        <p:xfrm>
          <a:off x="927098" y="4902834"/>
          <a:ext cx="10147302" cy="9496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1217">
                  <a:extLst>
                    <a:ext uri="{9D8B030D-6E8A-4147-A177-3AD203B41FA5}">
                      <a16:colId xmlns:a16="http://schemas.microsoft.com/office/drawing/2014/main" val="3020200605"/>
                    </a:ext>
                  </a:extLst>
                </a:gridCol>
                <a:gridCol w="1691217">
                  <a:extLst>
                    <a:ext uri="{9D8B030D-6E8A-4147-A177-3AD203B41FA5}">
                      <a16:colId xmlns:a16="http://schemas.microsoft.com/office/drawing/2014/main" val="574178406"/>
                    </a:ext>
                  </a:extLst>
                </a:gridCol>
                <a:gridCol w="1691217">
                  <a:extLst>
                    <a:ext uri="{9D8B030D-6E8A-4147-A177-3AD203B41FA5}">
                      <a16:colId xmlns:a16="http://schemas.microsoft.com/office/drawing/2014/main" val="1465563589"/>
                    </a:ext>
                  </a:extLst>
                </a:gridCol>
                <a:gridCol w="1691217">
                  <a:extLst>
                    <a:ext uri="{9D8B030D-6E8A-4147-A177-3AD203B41FA5}">
                      <a16:colId xmlns:a16="http://schemas.microsoft.com/office/drawing/2014/main" val="2379552075"/>
                    </a:ext>
                  </a:extLst>
                </a:gridCol>
                <a:gridCol w="1691217">
                  <a:extLst>
                    <a:ext uri="{9D8B030D-6E8A-4147-A177-3AD203B41FA5}">
                      <a16:colId xmlns:a16="http://schemas.microsoft.com/office/drawing/2014/main" val="2207240969"/>
                    </a:ext>
                  </a:extLst>
                </a:gridCol>
                <a:gridCol w="1691217">
                  <a:extLst>
                    <a:ext uri="{9D8B030D-6E8A-4147-A177-3AD203B41FA5}">
                      <a16:colId xmlns:a16="http://schemas.microsoft.com/office/drawing/2014/main" val="1231673620"/>
                    </a:ext>
                  </a:extLst>
                </a:gridCol>
              </a:tblGrid>
              <a:tr h="354966">
                <a:tc gridSpan="6"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Début du livre...                                                                                                                                        ... Fin du livre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59948"/>
                  </a:ext>
                </a:extLst>
              </a:tr>
              <a:tr h="5838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13050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17A5301-B89C-4140-981E-72A952541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13" y="4051617"/>
            <a:ext cx="3276600" cy="419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F06C58-BA05-234D-A873-B20FF839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37" y="3342165"/>
            <a:ext cx="1879600" cy="317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30D99E-44A2-ED48-8305-B5F20B26D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575" y="3264059"/>
            <a:ext cx="1320800" cy="3683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C0310DC-DCC7-5244-B036-CA74C144C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601" y="4144644"/>
            <a:ext cx="1663700" cy="381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DCD57BD-CE99-8940-9892-C5398E318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713" y="3342165"/>
            <a:ext cx="1092200" cy="3429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50E97C7-A9E7-2D4C-9E89-ABBB947F2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4558" y="3225959"/>
            <a:ext cx="1066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5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Que signifient les lettres AM?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................................................................................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0A1524-E020-7F42-A5D4-EEFA1793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23" y="2637256"/>
            <a:ext cx="1003300" cy="381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FC0BC7-D9B2-9641-B358-893A6EFA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402" y="1493838"/>
            <a:ext cx="9525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4000" dirty="0">
                <a:latin typeface="+mj-lt"/>
              </a:rPr>
              <a:t>L’aide mémoire est classé </a:t>
            </a:r>
            <a:r>
              <a:rPr lang="fr-FR" sz="4000" b="1" dirty="0">
                <a:latin typeface="+mj-lt"/>
              </a:rPr>
              <a:t>en articles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Voici un </a:t>
            </a:r>
            <a:r>
              <a:rPr lang="fr-FR" sz="4000" b="1" dirty="0">
                <a:latin typeface="+mj-lt"/>
              </a:rPr>
              <a:t>article</a:t>
            </a:r>
            <a:r>
              <a:rPr lang="fr-FR" sz="4000" dirty="0">
                <a:latin typeface="+mj-lt"/>
              </a:rPr>
              <a:t>:  </a:t>
            </a:r>
          </a:p>
          <a:p>
            <a:pPr marL="0" indent="0">
              <a:buNone/>
            </a:pPr>
            <a:r>
              <a:rPr lang="fr-FR" sz="4000" dirty="0"/>
              <a:t>						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Combien d’articles sont classés dans ton aide-mémoire?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......................................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226CAC-38CB-BC43-A729-D58B5601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05" y="2267744"/>
            <a:ext cx="3809911" cy="26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8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825625"/>
            <a:ext cx="10740189" cy="46672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4000" dirty="0"/>
              <a:t>						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7400" dirty="0">
                <a:latin typeface="+mj-lt"/>
              </a:rPr>
              <a:t>Combien d’articles y </a:t>
            </a:r>
            <a:r>
              <a:rPr lang="fr-FR" sz="7400" dirty="0" err="1">
                <a:latin typeface="+mj-lt"/>
              </a:rPr>
              <a:t>a-t-il</a:t>
            </a:r>
            <a:r>
              <a:rPr lang="fr-FR" sz="7400" dirty="0">
                <a:latin typeface="+mj-lt"/>
              </a:rPr>
              <a:t> sur ces trois pages? ......................................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F949D2-1655-D644-93EA-A7D2D5314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1" y="1306283"/>
            <a:ext cx="3052821" cy="43253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8915A6-BA55-0E48-833A-D2134A736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1" y="1306284"/>
            <a:ext cx="3109227" cy="44052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6B786FF-7A59-4542-81B3-D509F752F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259" y="1306283"/>
            <a:ext cx="3103568" cy="44052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ED1E2D-F5F5-474B-B480-BD39B3E0C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038" y="1306283"/>
            <a:ext cx="3112088" cy="44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4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825625"/>
            <a:ext cx="10740189" cy="46672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4000" dirty="0"/>
              <a:t>						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7400" dirty="0">
                <a:latin typeface="+mj-lt"/>
              </a:rPr>
              <a:t>Combien d’articles y </a:t>
            </a:r>
            <a:r>
              <a:rPr lang="fr-FR" sz="7400" dirty="0" err="1">
                <a:latin typeface="+mj-lt"/>
              </a:rPr>
              <a:t>a-t-il</a:t>
            </a:r>
            <a:r>
              <a:rPr lang="fr-FR" sz="7400" dirty="0">
                <a:latin typeface="+mj-lt"/>
              </a:rPr>
              <a:t> sur ces trois pages? ......................................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F8DD73-FA0A-7741-A5C7-595529DB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21" y="1455821"/>
            <a:ext cx="2767221" cy="39221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1DD9A8-9D8F-4644-A874-88EDE7FD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71" y="1455821"/>
            <a:ext cx="2755172" cy="39221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9F748AB-41E1-4443-BA16-DCA1BFA53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819" y="1455821"/>
            <a:ext cx="2747444" cy="39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5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3AD21-6B21-0F4D-A5DC-C66C661E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/>
              <a:t>Question 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37E720-52AB-8C4F-AE52-62C654E8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4000" b="1" dirty="0">
                <a:latin typeface="+mj-lt"/>
              </a:rPr>
              <a:t>Cherche la page qui explique comment fonctionne ton aide-mémoire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L’aide mémoire est composé par </a:t>
            </a:r>
            <a:r>
              <a:rPr lang="fr-FR" sz="4000" b="1" dirty="0">
                <a:latin typeface="+mj-lt"/>
              </a:rPr>
              <a:t>4 axes thématiques</a:t>
            </a:r>
            <a:r>
              <a:rPr lang="fr-FR" sz="4000" dirty="0"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les quels?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		................................. 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................................. 		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  <a:p>
            <a:pPr marL="0" indent="0">
              <a:buNone/>
            </a:pPr>
            <a:r>
              <a:rPr lang="fr-FR" sz="4000" dirty="0">
                <a:latin typeface="+mj-lt"/>
              </a:rPr>
              <a:t>Où sont-ils résumés? 	.................................</a:t>
            </a:r>
          </a:p>
          <a:p>
            <a:pPr marL="0" indent="0">
              <a:buNone/>
            </a:pPr>
            <a:endParaRPr lang="fr-F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927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12681</TotalTime>
  <Words>1368</Words>
  <Application>Microsoft Macintosh PowerPoint</Application>
  <PresentationFormat>Grand écran</PresentationFormat>
  <Paragraphs>553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Thème Office</vt:lpstr>
      <vt:lpstr>Rallye</vt:lpstr>
      <vt:lpstr>Consignes</vt:lpstr>
      <vt:lpstr>Première partie:  Questions 1 à 14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Fin de la première partie!</vt:lpstr>
      <vt:lpstr>Deuxième partie:  Questions 15 à 28</vt:lpstr>
      <vt:lpstr>Consignes</vt:lpstr>
      <vt:lpstr>Question 15</vt:lpstr>
      <vt:lpstr>Question 16</vt:lpstr>
      <vt:lpstr>Question 17 (difficile)</vt:lpstr>
      <vt:lpstr>Question 18</vt:lpstr>
      <vt:lpstr>Question 19</vt:lpstr>
      <vt:lpstr>Question 20 (8ème année)</vt:lpstr>
      <vt:lpstr>Question 21</vt:lpstr>
      <vt:lpstr>Question 22</vt:lpstr>
      <vt:lpstr>Question 23 (difficile)</vt:lpstr>
      <vt:lpstr>Question 24 (difficile)</vt:lpstr>
      <vt:lpstr>Question 25 (difficile)</vt:lpstr>
      <vt:lpstr>Question 26</vt:lpstr>
      <vt:lpstr>Question 27 (par Gabriel Lefèvre)</vt:lpstr>
      <vt:lpstr>Question 28 (difficile)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Rallye</dc:title>
  <dc:creator>Ivo Bruni</dc:creator>
  <cp:lastModifiedBy>Ivo Bruni</cp:lastModifiedBy>
  <cp:revision>57</cp:revision>
  <cp:lastPrinted>2023-12-04T15:53:45Z</cp:lastPrinted>
  <dcterms:created xsi:type="dcterms:W3CDTF">2023-11-13T13:04:44Z</dcterms:created>
  <dcterms:modified xsi:type="dcterms:W3CDTF">2023-12-05T08:33:09Z</dcterms:modified>
</cp:coreProperties>
</file>