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734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7D5-2A23-466E-AE27-3112E09C264B}" type="datetimeFigureOut">
              <a:rPr lang="fr-CH" smtClean="0"/>
              <a:t>17.03.2017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9FB3-0F80-48B1-A49A-798ADF0BCF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976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7D5-2A23-466E-AE27-3112E09C264B}" type="datetimeFigureOut">
              <a:rPr lang="fr-CH" smtClean="0"/>
              <a:t>17.03.2017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9FB3-0F80-48B1-A49A-798ADF0BCF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1306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7D5-2A23-466E-AE27-3112E09C264B}" type="datetimeFigureOut">
              <a:rPr lang="fr-CH" smtClean="0"/>
              <a:t>17.03.2017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9FB3-0F80-48B1-A49A-798ADF0BCF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1945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7D5-2A23-466E-AE27-3112E09C264B}" type="datetimeFigureOut">
              <a:rPr lang="fr-CH" smtClean="0"/>
              <a:t>17.03.2017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9FB3-0F80-48B1-A49A-798ADF0BCF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6836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7D5-2A23-466E-AE27-3112E09C264B}" type="datetimeFigureOut">
              <a:rPr lang="fr-CH" smtClean="0"/>
              <a:t>17.03.2017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9FB3-0F80-48B1-A49A-798ADF0BCF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1014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7D5-2A23-466E-AE27-3112E09C264B}" type="datetimeFigureOut">
              <a:rPr lang="fr-CH" smtClean="0"/>
              <a:t>17.03.2017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9FB3-0F80-48B1-A49A-798ADF0BCF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1773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7D5-2A23-466E-AE27-3112E09C264B}" type="datetimeFigureOut">
              <a:rPr lang="fr-CH" smtClean="0"/>
              <a:t>17.03.2017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9FB3-0F80-48B1-A49A-798ADF0BCF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4567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7D5-2A23-466E-AE27-3112E09C264B}" type="datetimeFigureOut">
              <a:rPr lang="fr-CH" smtClean="0"/>
              <a:t>17.03.2017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9FB3-0F80-48B1-A49A-798ADF0BCF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8044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7D5-2A23-466E-AE27-3112E09C264B}" type="datetimeFigureOut">
              <a:rPr lang="fr-CH" smtClean="0"/>
              <a:t>17.03.2017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9FB3-0F80-48B1-A49A-798ADF0BCF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177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7D5-2A23-466E-AE27-3112E09C264B}" type="datetimeFigureOut">
              <a:rPr lang="fr-CH" smtClean="0"/>
              <a:t>17.03.2017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9FB3-0F80-48B1-A49A-798ADF0BCF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5612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7D5-2A23-466E-AE27-3112E09C264B}" type="datetimeFigureOut">
              <a:rPr lang="fr-CH" smtClean="0"/>
              <a:t>17.03.2017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9FB3-0F80-48B1-A49A-798ADF0BCF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67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8E7D5-2A23-466E-AE27-3112E09C264B}" type="datetimeFigureOut">
              <a:rPr lang="fr-CH" smtClean="0"/>
              <a:t>17.03.2017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9FB3-0F80-48B1-A49A-798ADF0BCF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615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ke\AppData\Local\Microsoft\Windows\Temporary Internet Files\Content.IE5\557IO7P2\MC900355143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803" y="151449"/>
            <a:ext cx="4256197" cy="42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4145057"/>
            <a:ext cx="527067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CH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EVALUATION </a:t>
            </a:r>
            <a:endParaRPr lang="fr-CH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fr-CH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 Sciences</a:t>
            </a:r>
            <a:endParaRPr lang="fr-CH" sz="7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23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7" name="Picture 39" descr="out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8" y="2731070"/>
            <a:ext cx="2148946" cy="1880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xtLst/>
        </p:spPr>
      </p:pic>
      <p:sp>
        <p:nvSpPr>
          <p:cNvPr id="2066" name="Rectangle 58"/>
          <p:cNvSpPr>
            <a:spLocks noChangeArrowheads="1"/>
          </p:cNvSpPr>
          <p:nvPr/>
        </p:nvSpPr>
        <p:spPr bwMode="auto">
          <a:xfrm>
            <a:off x="35496" y="-99392"/>
            <a:ext cx="4671472" cy="1761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Qu’est-ce qu’on évalue en sciences?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 n’évalue pas </a:t>
            </a:r>
            <a:r>
              <a:rPr kumimoji="0" lang="fr-CH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que</a:t>
            </a:r>
            <a:r>
              <a:rPr kumimoji="0" lang="fr-C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 mémorisation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 pièces de la voiture, mais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aussi </a:t>
            </a:r>
            <a:r>
              <a:rPr kumimoji="0" lang="fr-C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capacité à construire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ou réparer la voiture !</a:t>
            </a:r>
            <a:endParaRPr kumimoji="0" lang="fr-C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57"/>
          <p:cNvSpPr>
            <a:spLocks noChangeArrowheads="1"/>
          </p:cNvSpPr>
          <p:nvPr/>
        </p:nvSpPr>
        <p:spPr bwMode="auto">
          <a:xfrm>
            <a:off x="1871662" y="919798"/>
            <a:ext cx="5400675" cy="5400675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2091" name="Picture 43" descr="garagiste su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62" y="779463"/>
            <a:ext cx="13049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Oval 52"/>
          <p:cNvSpPr>
            <a:spLocks noChangeArrowheads="1"/>
          </p:cNvSpPr>
          <p:nvPr/>
        </p:nvSpPr>
        <p:spPr bwMode="auto">
          <a:xfrm>
            <a:off x="1115616" y="3861048"/>
            <a:ext cx="2520950" cy="2520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2089" name="Picture 41" descr="garagiste_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055" y="5188793"/>
            <a:ext cx="1495425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Line 56"/>
          <p:cNvSpPr>
            <a:spLocks noChangeShapeType="1"/>
          </p:cNvSpPr>
          <p:nvPr/>
        </p:nvSpPr>
        <p:spPr bwMode="auto">
          <a:xfrm flipH="1">
            <a:off x="4392315" y="2625581"/>
            <a:ext cx="8296" cy="412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31" name="Line 54"/>
          <p:cNvSpPr>
            <a:spLocks noChangeShapeType="1"/>
          </p:cNvSpPr>
          <p:nvPr/>
        </p:nvSpPr>
        <p:spPr bwMode="auto">
          <a:xfrm rot="18817269" flipV="1">
            <a:off x="4325144" y="4082256"/>
            <a:ext cx="14288" cy="4159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48" name="Oval 53"/>
          <p:cNvSpPr>
            <a:spLocks noChangeArrowheads="1"/>
          </p:cNvSpPr>
          <p:nvPr/>
        </p:nvSpPr>
        <p:spPr bwMode="auto">
          <a:xfrm>
            <a:off x="5435426" y="3860378"/>
            <a:ext cx="2520950" cy="2520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51" name="Oval 51"/>
          <p:cNvSpPr>
            <a:spLocks noChangeArrowheads="1"/>
          </p:cNvSpPr>
          <p:nvPr/>
        </p:nvSpPr>
        <p:spPr bwMode="auto">
          <a:xfrm>
            <a:off x="3131840" y="404664"/>
            <a:ext cx="2520950" cy="2520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55" name="Text Box 49"/>
          <p:cNvSpPr txBox="1">
            <a:spLocks noChangeArrowheads="1"/>
          </p:cNvSpPr>
          <p:nvPr/>
        </p:nvSpPr>
        <p:spPr bwMode="auto">
          <a:xfrm>
            <a:off x="5876751" y="4069133"/>
            <a:ext cx="14176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Capacités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transversales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48"/>
          <p:cNvSpPr txBox="1">
            <a:spLocks noChangeArrowheads="1"/>
          </p:cNvSpPr>
          <p:nvPr/>
        </p:nvSpPr>
        <p:spPr bwMode="auto">
          <a:xfrm>
            <a:off x="3635896" y="561816"/>
            <a:ext cx="1524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Connaissances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factuelles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Text Box 47"/>
          <p:cNvSpPr txBox="1">
            <a:spLocks noChangeArrowheads="1"/>
          </p:cNvSpPr>
          <p:nvPr/>
        </p:nvSpPr>
        <p:spPr bwMode="auto">
          <a:xfrm>
            <a:off x="1870332" y="4026836"/>
            <a:ext cx="898525" cy="329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Outils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Text Box 46"/>
          <p:cNvSpPr txBox="1">
            <a:spLocks noChangeArrowheads="1"/>
          </p:cNvSpPr>
          <p:nvPr/>
        </p:nvSpPr>
        <p:spPr bwMode="auto">
          <a:xfrm>
            <a:off x="5709746" y="4582691"/>
            <a:ext cx="19970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Ajuster des pièces, visser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Gonfler les pneus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Organiser son travail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renseigner en cas de difficulté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45"/>
          <p:cNvSpPr txBox="1">
            <a:spLocks noChangeArrowheads="1"/>
          </p:cNvSpPr>
          <p:nvPr/>
        </p:nvSpPr>
        <p:spPr bwMode="auto">
          <a:xfrm>
            <a:off x="3501727" y="1027410"/>
            <a:ext cx="2193925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Les différentes pièces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Leur fonction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 fonctionnement du moteur, des suspensions, …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Les étapes de travail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66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61" name="Text Box 44"/>
          <p:cNvSpPr txBox="1">
            <a:spLocks noChangeArrowheads="1"/>
          </p:cNvSpPr>
          <p:nvPr/>
        </p:nvSpPr>
        <p:spPr bwMode="auto">
          <a:xfrm>
            <a:off x="1444407" y="4370158"/>
            <a:ext cx="1997075" cy="140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Ecrous, clés, marteau, …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Des matériaux, des pièces détachées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 manuel de montage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 témoignage d’une personne expérimentée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67"/>
          <p:cNvSpPr>
            <a:spLocks noChangeArrowheads="1"/>
          </p:cNvSpPr>
          <p:nvPr/>
        </p:nvSpPr>
        <p:spPr bwMode="auto">
          <a:xfrm>
            <a:off x="0" y="18669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69" name="Rectangle 68"/>
          <p:cNvSpPr>
            <a:spLocks noChangeArrowheads="1"/>
          </p:cNvSpPr>
          <p:nvPr/>
        </p:nvSpPr>
        <p:spPr bwMode="auto">
          <a:xfrm>
            <a:off x="0" y="34194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70" name="Rectangle 69"/>
          <p:cNvSpPr>
            <a:spLocks noChangeArrowheads="1"/>
          </p:cNvSpPr>
          <p:nvPr/>
        </p:nvSpPr>
        <p:spPr bwMode="auto">
          <a:xfrm>
            <a:off x="0" y="53530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4" name="Line 56"/>
          <p:cNvSpPr>
            <a:spLocks noChangeShapeType="1"/>
          </p:cNvSpPr>
          <p:nvPr/>
        </p:nvSpPr>
        <p:spPr bwMode="auto">
          <a:xfrm>
            <a:off x="5086290" y="3854150"/>
            <a:ext cx="698272" cy="412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5" name="Line 56"/>
          <p:cNvSpPr>
            <a:spLocks noChangeShapeType="1"/>
          </p:cNvSpPr>
          <p:nvPr/>
        </p:nvSpPr>
        <p:spPr bwMode="auto">
          <a:xfrm flipH="1">
            <a:off x="2949892" y="3799523"/>
            <a:ext cx="920433" cy="35016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53" name="Text Box 50"/>
          <p:cNvSpPr txBox="1">
            <a:spLocks noChangeArrowheads="1"/>
          </p:cNvSpPr>
          <p:nvPr/>
        </p:nvSpPr>
        <p:spPr bwMode="auto">
          <a:xfrm>
            <a:off x="3563888" y="3060840"/>
            <a:ext cx="2025650" cy="1220788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Pour être capable de réparer une voiture…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85" name="Picture 37" descr="garagiste moteu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385" y="3925044"/>
            <a:ext cx="10668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77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58"/>
          <p:cNvSpPr>
            <a:spLocks noChangeArrowheads="1"/>
          </p:cNvSpPr>
          <p:nvPr/>
        </p:nvSpPr>
        <p:spPr bwMode="auto">
          <a:xfrm>
            <a:off x="14867" y="-99392"/>
            <a:ext cx="6314549" cy="1546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Donc,</a:t>
            </a: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on n’évalue pas que la mémorisation d’un vocabulaire spécifique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mais </a:t>
            </a:r>
            <a:r>
              <a:rPr kumimoji="0" lang="fr-FR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aussi</a:t>
            </a: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la capacité d’appréhender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et comprendre les phénomèn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es naturels</a:t>
            </a:r>
            <a:endParaRPr kumimoji="0" lang="fr-FR" sz="1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>
                <a:latin typeface="Arial" pitchFamily="34" charset="0"/>
                <a:cs typeface="Arial" pitchFamily="34" charset="0"/>
              </a:rPr>
              <a:t>g</a:t>
            </a: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râce aux outils et à la démarche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spécifiques de la discipline </a:t>
            </a:r>
            <a:r>
              <a:rPr lang="fr-CH" sz="1400" b="1" dirty="0" smtClean="0">
                <a:latin typeface="Arial" pitchFamily="34" charset="0"/>
                <a:cs typeface="Arial" pitchFamily="34" charset="0"/>
              </a:rPr>
              <a:t>!</a:t>
            </a:r>
            <a:endParaRPr kumimoji="0" lang="fr-CH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57"/>
          <p:cNvSpPr>
            <a:spLocks noChangeArrowheads="1"/>
          </p:cNvSpPr>
          <p:nvPr/>
        </p:nvSpPr>
        <p:spPr bwMode="auto">
          <a:xfrm>
            <a:off x="1835150" y="1195161"/>
            <a:ext cx="5400675" cy="5400675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49" name="Oval 52"/>
          <p:cNvSpPr>
            <a:spLocks noChangeArrowheads="1"/>
          </p:cNvSpPr>
          <p:nvPr/>
        </p:nvSpPr>
        <p:spPr bwMode="auto">
          <a:xfrm>
            <a:off x="1185045" y="3943960"/>
            <a:ext cx="2702371" cy="265187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48" name="Oval 53"/>
          <p:cNvSpPr>
            <a:spLocks noChangeArrowheads="1"/>
          </p:cNvSpPr>
          <p:nvPr/>
        </p:nvSpPr>
        <p:spPr bwMode="auto">
          <a:xfrm>
            <a:off x="5183560" y="3707507"/>
            <a:ext cx="3168352" cy="303386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51" name="Oval 51"/>
          <p:cNvSpPr>
            <a:spLocks noChangeArrowheads="1"/>
          </p:cNvSpPr>
          <p:nvPr/>
        </p:nvSpPr>
        <p:spPr bwMode="auto">
          <a:xfrm>
            <a:off x="3310682" y="679357"/>
            <a:ext cx="2520950" cy="2520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55" name="Text Box 49"/>
          <p:cNvSpPr txBox="1">
            <a:spLocks noChangeArrowheads="1"/>
          </p:cNvSpPr>
          <p:nvPr/>
        </p:nvSpPr>
        <p:spPr bwMode="auto">
          <a:xfrm>
            <a:off x="6018293" y="3816016"/>
            <a:ext cx="14176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Capacités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transversales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48"/>
          <p:cNvSpPr txBox="1">
            <a:spLocks noChangeArrowheads="1"/>
          </p:cNvSpPr>
          <p:nvPr/>
        </p:nvSpPr>
        <p:spPr bwMode="auto">
          <a:xfrm>
            <a:off x="3735511" y="810613"/>
            <a:ext cx="1524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Connaissances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Factuelles, notions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Text Box 47"/>
          <p:cNvSpPr txBox="1">
            <a:spLocks noChangeArrowheads="1"/>
          </p:cNvSpPr>
          <p:nvPr/>
        </p:nvSpPr>
        <p:spPr bwMode="auto">
          <a:xfrm>
            <a:off x="2010154" y="4095946"/>
            <a:ext cx="898525" cy="329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Outils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Text Box 46"/>
          <p:cNvSpPr txBox="1">
            <a:spLocks noChangeArrowheads="1"/>
          </p:cNvSpPr>
          <p:nvPr/>
        </p:nvSpPr>
        <p:spPr bwMode="auto">
          <a:xfrm>
            <a:off x="5511261" y="4408009"/>
            <a:ext cx="2512949" cy="2091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Observer et décrire un milieu naturel, urbain,…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fr-FR" sz="1200" b="1" dirty="0" smtClean="0">
                <a:solidFill>
                  <a:srgbClr val="C00000"/>
                </a:solidFill>
              </a:rPr>
              <a:t>Construire et utiliser des critères de classement,…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fr-FR" sz="1200" b="1" dirty="0" smtClean="0">
                <a:solidFill>
                  <a:srgbClr val="00B0F0"/>
                </a:solidFill>
              </a:rPr>
              <a:t>Formuler des questions, hypothèses</a:t>
            </a:r>
          </a:p>
          <a:p>
            <a:pPr eaLnBrk="0" hangingPunct="0">
              <a:buFontTx/>
              <a:buChar char="•"/>
            </a:pPr>
            <a:r>
              <a:rPr lang="fr-FR" sz="1200" b="1" dirty="0">
                <a:solidFill>
                  <a:srgbClr val="00B0F0"/>
                </a:solidFill>
              </a:rPr>
              <a:t>Concevoir et réaliser des expérimentations</a:t>
            </a:r>
            <a:r>
              <a:rPr lang="fr-FR" sz="1200" b="1" dirty="0" smtClean="0">
                <a:solidFill>
                  <a:srgbClr val="00B0F0"/>
                </a:solidFill>
              </a:rPr>
              <a:t>,…</a:t>
            </a:r>
          </a:p>
          <a:p>
            <a:pPr eaLnBrk="0" hangingPunct="0">
              <a:buFontTx/>
              <a:buChar char="•"/>
            </a:pPr>
            <a:r>
              <a:rPr lang="fr-FR" sz="1200" b="1" dirty="0" smtClean="0">
                <a:solidFill>
                  <a:srgbClr val="00B0F0"/>
                </a:solidFill>
              </a:rPr>
              <a:t>Récolter, mettre en forme des données,…</a:t>
            </a:r>
            <a:endParaRPr lang="fr-FR" sz="1200" b="1" dirty="0">
              <a:solidFill>
                <a:srgbClr val="00B0F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45"/>
          <p:cNvSpPr txBox="1">
            <a:spLocks noChangeArrowheads="1"/>
          </p:cNvSpPr>
          <p:nvPr/>
        </p:nvSpPr>
        <p:spPr bwMode="auto">
          <a:xfrm>
            <a:off x="3545913" y="1302104"/>
            <a:ext cx="2193925" cy="176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Vertébrés, invertébrés,…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Pyramide alimentaire,…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Reproduction, croissance, mort,…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fr-FR" sz="1200" dirty="0" smtClean="0">
                <a:ea typeface="Times New Roman" pitchFamily="18" charset="0"/>
              </a:rPr>
              <a:t>Germination, pollinisation,…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Biotope, biocénose,…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étapes d’une expérimentation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44"/>
          <p:cNvSpPr txBox="1">
            <a:spLocks noChangeArrowheads="1"/>
          </p:cNvSpPr>
          <p:nvPr/>
        </p:nvSpPr>
        <p:spPr bwMode="auto">
          <a:xfrm>
            <a:off x="1355575" y="4748792"/>
            <a:ext cx="2338859" cy="140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Terrain, sorties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fr-FR" sz="1200" dirty="0" smtClean="0">
                <a:ea typeface="Times New Roman" pitchFamily="18" charset="0"/>
              </a:rPr>
              <a:t>Textes documentaires, films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Schémas,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vidéos, </a:t>
            </a:r>
            <a:r>
              <a:rPr kumimoji="0" lang="fr-FR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EduMedia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fichier de l’élève, synthèses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témoignage d’une personne expérimentée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66"/>
          <p:cNvSpPr>
            <a:spLocks noChangeArrowheads="1"/>
          </p:cNvSpPr>
          <p:nvPr/>
        </p:nvSpPr>
        <p:spPr bwMode="auto">
          <a:xfrm>
            <a:off x="-36512" y="7325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68" name="Rectangle 67"/>
          <p:cNvSpPr>
            <a:spLocks noChangeArrowheads="1"/>
          </p:cNvSpPr>
          <p:nvPr/>
        </p:nvSpPr>
        <p:spPr bwMode="auto">
          <a:xfrm>
            <a:off x="-36512" y="21422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69" name="Rectangle 68"/>
          <p:cNvSpPr>
            <a:spLocks noChangeArrowheads="1"/>
          </p:cNvSpPr>
          <p:nvPr/>
        </p:nvSpPr>
        <p:spPr bwMode="auto">
          <a:xfrm>
            <a:off x="-36512" y="36948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70" name="Rectangle 69"/>
          <p:cNvSpPr>
            <a:spLocks noChangeArrowheads="1"/>
          </p:cNvSpPr>
          <p:nvPr/>
        </p:nvSpPr>
        <p:spPr bwMode="auto">
          <a:xfrm>
            <a:off x="-36512" y="56284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053" name="Text Box 50"/>
          <p:cNvSpPr txBox="1">
            <a:spLocks noChangeArrowheads="1"/>
          </p:cNvSpPr>
          <p:nvPr/>
        </p:nvSpPr>
        <p:spPr bwMode="auto">
          <a:xfrm>
            <a:off x="2817437" y="3049509"/>
            <a:ext cx="2664296" cy="161447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Déterminer des caractéristiques du monde vivant MSN 28…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8600" algn="l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Unité et diversité du vivant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8600" algn="l"/>
              </a:tabLst>
            </a:pPr>
            <a:r>
              <a:rPr lang="fr-FR" sz="1400" b="1" dirty="0" smtClean="0">
                <a:solidFill>
                  <a:srgbClr val="FF0000"/>
                </a:solidFill>
              </a:rPr>
              <a:t>Cycles de vie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8600" algn="l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Interdépendances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8600" algn="l"/>
              </a:tabLst>
            </a:pPr>
            <a:r>
              <a:rPr lang="fr-FR" sz="1400" b="1" dirty="0" smtClean="0">
                <a:solidFill>
                  <a:srgbClr val="FF0000"/>
                </a:solidFill>
              </a:rPr>
              <a:t>Ecosystèmes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lèche vers le bas 3"/>
          <p:cNvSpPr/>
          <p:nvPr/>
        </p:nvSpPr>
        <p:spPr>
          <a:xfrm rot="17462700">
            <a:off x="1938393" y="3042204"/>
            <a:ext cx="321964" cy="123967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143000" y="2336211"/>
            <a:ext cx="1507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b="1" dirty="0" smtClean="0">
                <a:solidFill>
                  <a:srgbClr val="00B050"/>
                </a:solidFill>
              </a:rPr>
              <a:t>Concepts fondamentaux de biologie et d’écologie (MSN 28)</a:t>
            </a:r>
            <a:endParaRPr lang="fr-CH" sz="1600" b="1" dirty="0">
              <a:solidFill>
                <a:srgbClr val="00B050"/>
              </a:solidFill>
            </a:endParaRPr>
          </a:p>
        </p:txBody>
      </p:sp>
      <p:sp>
        <p:nvSpPr>
          <p:cNvPr id="30" name="Flèche vers le bas 29"/>
          <p:cNvSpPr/>
          <p:nvPr/>
        </p:nvSpPr>
        <p:spPr>
          <a:xfrm rot="1251540">
            <a:off x="7477161" y="3194226"/>
            <a:ext cx="321964" cy="123967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7238746" y="258243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b="1" dirty="0" smtClean="0">
                <a:solidFill>
                  <a:srgbClr val="C00000"/>
                </a:solidFill>
              </a:rPr>
              <a:t>Composantes 1-2-8 MSN 28</a:t>
            </a:r>
            <a:endParaRPr lang="fr-CH" sz="1600" b="1" dirty="0">
              <a:solidFill>
                <a:srgbClr val="C00000"/>
              </a:solidFill>
            </a:endParaRPr>
          </a:p>
        </p:txBody>
      </p:sp>
      <p:sp>
        <p:nvSpPr>
          <p:cNvPr id="32" name="Flèche vers le bas 31"/>
          <p:cNvSpPr/>
          <p:nvPr/>
        </p:nvSpPr>
        <p:spPr>
          <a:xfrm rot="2043328">
            <a:off x="7767342" y="4604601"/>
            <a:ext cx="321964" cy="123967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7814277" y="3776371"/>
            <a:ext cx="1473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b="1" dirty="0" smtClean="0">
                <a:solidFill>
                  <a:srgbClr val="00B0F0"/>
                </a:solidFill>
              </a:rPr>
              <a:t>Démarche scientifique MSN 25</a:t>
            </a:r>
            <a:endParaRPr lang="fr-CH" sz="1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5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30" grpId="0" animBg="1"/>
      <p:bldP spid="6" grpId="0"/>
      <p:bldP spid="32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Informer sur l’évaluation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L’élève (et ses parents) sait sur quoi il est évalué:</a:t>
            </a:r>
          </a:p>
          <a:p>
            <a:pPr lvl="1"/>
            <a:r>
              <a:rPr lang="fr-CH" dirty="0" smtClean="0"/>
              <a:t>Mémorisation de notions (passées au </a:t>
            </a:r>
            <a:r>
              <a:rPr lang="fr-CH" dirty="0" err="1" smtClean="0"/>
              <a:t>stabilo</a:t>
            </a:r>
            <a:r>
              <a:rPr lang="fr-CH" dirty="0" smtClean="0"/>
              <a:t>, sur feuille résumé)</a:t>
            </a:r>
          </a:p>
          <a:p>
            <a:pPr lvl="1"/>
            <a:r>
              <a:rPr lang="fr-CH" dirty="0" smtClean="0"/>
              <a:t>Capacité à utiliser des outils pour s’informer (textes courts, schéma, carte) </a:t>
            </a:r>
          </a:p>
          <a:p>
            <a:pPr lvl="1"/>
            <a:r>
              <a:rPr lang="fr-CH" dirty="0" smtClean="0"/>
              <a:t>Capacité à répondre aux questions du scientifique sur un NOUVEAU problème</a:t>
            </a:r>
            <a:r>
              <a:rPr lang="fr-CH" dirty="0"/>
              <a:t> </a:t>
            </a:r>
            <a:r>
              <a:rPr lang="fr-CH" dirty="0" smtClean="0"/>
              <a:t>(interdépendances, cycle de vie, caractéristique du vivant, etc.)</a:t>
            </a:r>
          </a:p>
          <a:p>
            <a:pPr lvl="1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758644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Affichage à l'écran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Informer sur l’évaluation</vt:lpstr>
    </vt:vector>
  </TitlesOfParts>
  <Company>HES-SO // Valais - Wallis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SInf</dc:creator>
  <cp:lastModifiedBy>SInf</cp:lastModifiedBy>
  <cp:revision>25</cp:revision>
  <cp:lastPrinted>2013-11-07T08:23:08Z</cp:lastPrinted>
  <dcterms:created xsi:type="dcterms:W3CDTF">2013-11-07T07:11:28Z</dcterms:created>
  <dcterms:modified xsi:type="dcterms:W3CDTF">2017-03-17T07:12:03Z</dcterms:modified>
</cp:coreProperties>
</file>