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63" r:id="rId2"/>
    <p:sldId id="256" r:id="rId3"/>
    <p:sldId id="261" r:id="rId4"/>
    <p:sldId id="257" r:id="rId5"/>
    <p:sldId id="258" r:id="rId6"/>
    <p:sldId id="264" r:id="rId7"/>
    <p:sldId id="259" r:id="rId8"/>
    <p:sldId id="265" r:id="rId9"/>
    <p:sldId id="266" r:id="rId10"/>
    <p:sldId id="271" r:id="rId11"/>
    <p:sldId id="267" r:id="rId12"/>
    <p:sldId id="269" r:id="rId13"/>
    <p:sldId id="270" r:id="rId14"/>
    <p:sldId id="272" r:id="rId15"/>
    <p:sldId id="273" r:id="rId16"/>
    <p:sldId id="274" r:id="rId17"/>
    <p:sldId id="260" r:id="rId18"/>
    <p:sldId id="262" r:id="rId19"/>
    <p:sldId id="275"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FF5050"/>
    <a:srgbClr val="FF0000"/>
    <a:srgbClr val="FF6600"/>
    <a:srgbClr val="D31703"/>
    <a:srgbClr val="FFFF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2982" autoAdjust="0"/>
  </p:normalViewPr>
  <p:slideViewPr>
    <p:cSldViewPr snapToGrid="0">
      <p:cViewPr>
        <p:scale>
          <a:sx n="100" d="100"/>
          <a:sy n="100" d="100"/>
        </p:scale>
        <p:origin x="-378" y="-22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12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DEC881-1F99-4009-8E8B-F87307D922B0}" type="datetimeFigureOut">
              <a:rPr lang="fr-CH" smtClean="0"/>
              <a:t>15.06.2018</a:t>
            </a:fld>
            <a:endParaRPr lang="fr-CH"/>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305468-4EFB-44A0-8367-0F3DB23EC076}" type="slidenum">
              <a:rPr lang="fr-CH" smtClean="0"/>
              <a:t>‹N°›</a:t>
            </a:fld>
            <a:endParaRPr lang="fr-CH"/>
          </a:p>
        </p:txBody>
      </p:sp>
    </p:spTree>
    <p:extLst>
      <p:ext uri="{BB962C8B-B14F-4D97-AF65-F5344CB8AC3E}">
        <p14:creationId xmlns:p14="http://schemas.microsoft.com/office/powerpoint/2010/main" val="393436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aquaportail.com/definition-4317-apical.html" TargetMode="External"/><Relationship Id="rId3" Type="http://schemas.openxmlformats.org/officeDocument/2006/relationships/hyperlink" Target="https://www.aquaportail.com/definition-11718-botanique.html" TargetMode="External"/><Relationship Id="rId7" Type="http://schemas.openxmlformats.org/officeDocument/2006/relationships/hyperlink" Target="https://www.aquaportail.com/definition-1100-tige.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aquaportail.com/definition-3775-feuille.html" TargetMode="External"/><Relationship Id="rId11" Type="http://schemas.openxmlformats.org/officeDocument/2006/relationships/hyperlink" Target="https://www.aquaportail.com/definition-3175-bourgeon-axillaire.html" TargetMode="External"/><Relationship Id="rId5" Type="http://schemas.openxmlformats.org/officeDocument/2006/relationships/hyperlink" Target="https://www.aquaportail.com/definition-1187-rameau.html" TargetMode="External"/><Relationship Id="rId10" Type="http://schemas.openxmlformats.org/officeDocument/2006/relationships/hyperlink" Target="https://www.aquaportail.com/definition-596-apex.html" TargetMode="External"/><Relationship Id="rId4" Type="http://schemas.openxmlformats.org/officeDocument/2006/relationships/hyperlink" Target="https://www.aquaportail.com/definition-10271-bourgeon.html" TargetMode="External"/><Relationship Id="rId9" Type="http://schemas.openxmlformats.org/officeDocument/2006/relationships/hyperlink" Target="https://www.aquaportail.com/definition-3174-bourgeon-apical.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En botanique, un </a:t>
            </a:r>
            <a:r>
              <a:rPr lang="fr-CH" i="1" dirty="0" smtClean="0"/>
              <a:t>pétiole</a:t>
            </a:r>
            <a:r>
              <a:rPr lang="fr-CH" dirty="0" smtClean="0"/>
              <a:t> (prononcé [</a:t>
            </a:r>
            <a:r>
              <a:rPr lang="fr-CH" dirty="0" err="1" smtClean="0"/>
              <a:t>pe.sjɔl</a:t>
            </a:r>
            <a:r>
              <a:rPr lang="fr-CH" dirty="0" smtClean="0"/>
              <a:t>] du latin </a:t>
            </a:r>
            <a:r>
              <a:rPr lang="fr-CH" dirty="0" err="1" smtClean="0"/>
              <a:t>petiolus</a:t>
            </a:r>
            <a:r>
              <a:rPr lang="fr-CH" dirty="0" smtClean="0"/>
              <a:t> : petit pied) désigne la pièce foliaire, reliant le limbe à la tige. Le </a:t>
            </a:r>
            <a:r>
              <a:rPr lang="fr-CH" i="1" dirty="0" smtClean="0"/>
              <a:t>pétiole</a:t>
            </a:r>
            <a:r>
              <a:rPr lang="fr-CH" dirty="0" smtClean="0"/>
              <a:t> qui a la même structure interne qu'une tige, est composé d'un faisceaux de vaisseaux conducteurs. C'est l'équivalent du pédoncule pour le fruit.</a:t>
            </a:r>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2</a:t>
            </a:fld>
            <a:endParaRPr lang="fr-CH"/>
          </a:p>
        </p:txBody>
      </p:sp>
    </p:spTree>
    <p:extLst>
      <p:ext uri="{BB962C8B-B14F-4D97-AF65-F5344CB8AC3E}">
        <p14:creationId xmlns:p14="http://schemas.microsoft.com/office/powerpoint/2010/main" val="658197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Grâce à cette vidéo, le nom latin du tulipier est mis en exergue </a:t>
            </a:r>
            <a:r>
              <a:rPr lang="fr-CH" i="1" smtClean="0"/>
              <a:t>Liriodendron</a:t>
            </a:r>
            <a:r>
              <a:rPr lang="fr-CH" i="1" baseline="0" dirty="0" smtClean="0"/>
              <a:t> </a:t>
            </a:r>
            <a:r>
              <a:rPr lang="fr-CH" i="1" baseline="0" dirty="0" err="1" smtClean="0"/>
              <a:t>t</a:t>
            </a:r>
            <a:r>
              <a:rPr lang="fr-CH" i="1" dirty="0" err="1" smtClean="0"/>
              <a:t>ulipifera</a:t>
            </a:r>
            <a:r>
              <a:rPr lang="fr-CH" i="1" dirty="0" smtClean="0"/>
              <a:t> . </a:t>
            </a:r>
            <a:r>
              <a:rPr lang="fr-CH" i="0" dirty="0" smtClean="0"/>
              <a:t>Sa ressemblance avec le magnolia peut être rajoutée également dans la partie Unité et diversité du</a:t>
            </a:r>
            <a:r>
              <a:rPr lang="fr-CH" i="0" baseline="0" dirty="0" smtClean="0"/>
              <a:t> vivant.</a:t>
            </a:r>
            <a:endParaRPr lang="fr-CH" i="0"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18</a:t>
            </a:fld>
            <a:endParaRPr lang="fr-CH"/>
          </a:p>
        </p:txBody>
      </p:sp>
    </p:spTree>
    <p:extLst>
      <p:ext uri="{BB962C8B-B14F-4D97-AF65-F5344CB8AC3E}">
        <p14:creationId xmlns:p14="http://schemas.microsoft.com/office/powerpoint/2010/main" val="2797037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Fiches 12-18 </a:t>
            </a:r>
            <a:r>
              <a:rPr lang="fr-CH" dirty="0" smtClean="0"/>
              <a:t>: Relève la température et la durée du jour…  http://www.sunrise-and-sunset.com/fr/sun/suisse/sion </a:t>
            </a:r>
            <a:r>
              <a:rPr lang="fr-CH" dirty="0" smtClean="0">
                <a:sym typeface="Wingdings"/>
              </a:rPr>
              <a:t> lever et coucher du soleil</a:t>
            </a:r>
            <a:r>
              <a:rPr lang="fr-CH" dirty="0" smtClean="0"/>
              <a:t>  https://www.accuweather.com/fr/ch/sion/315550/april-weather/315550 </a:t>
            </a:r>
            <a:r>
              <a:rPr lang="fr-CH" dirty="0" smtClean="0">
                <a:sym typeface="Wingdings"/>
              </a:rPr>
              <a:t> températures maximale et minimale</a:t>
            </a:r>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5</a:t>
            </a:fld>
            <a:endParaRPr lang="fr-CH"/>
          </a:p>
        </p:txBody>
      </p:sp>
    </p:spTree>
    <p:extLst>
      <p:ext uri="{BB962C8B-B14F-4D97-AF65-F5344CB8AC3E}">
        <p14:creationId xmlns:p14="http://schemas.microsoft.com/office/powerpoint/2010/main" val="1391333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dirty="0" smtClean="0"/>
              <a:t>En ombre chinoise, ces feuilles ressemblent à la tête</a:t>
            </a:r>
            <a:r>
              <a:rPr lang="fr-CH" baseline="0" dirty="0" smtClean="0"/>
              <a:t> de Gros Minet! Cf. vidéo en lien</a:t>
            </a:r>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7</a:t>
            </a:fld>
            <a:endParaRPr lang="fr-CH"/>
          </a:p>
        </p:txBody>
      </p:sp>
    </p:spTree>
    <p:extLst>
      <p:ext uri="{BB962C8B-B14F-4D97-AF65-F5344CB8AC3E}">
        <p14:creationId xmlns:p14="http://schemas.microsoft.com/office/powerpoint/2010/main" val="185254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8</a:t>
            </a:fld>
            <a:endParaRPr lang="fr-CH"/>
          </a:p>
        </p:txBody>
      </p:sp>
    </p:spTree>
    <p:extLst>
      <p:ext uri="{BB962C8B-B14F-4D97-AF65-F5344CB8AC3E}">
        <p14:creationId xmlns:p14="http://schemas.microsoft.com/office/powerpoint/2010/main" val="2138698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10</a:t>
            </a:fld>
            <a:endParaRPr lang="fr-CH"/>
          </a:p>
        </p:txBody>
      </p:sp>
    </p:spTree>
    <p:extLst>
      <p:ext uri="{BB962C8B-B14F-4D97-AF65-F5344CB8AC3E}">
        <p14:creationId xmlns:p14="http://schemas.microsoft.com/office/powerpoint/2010/main" val="4172204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CH" dirty="0" smtClean="0">
                <a:effectLst/>
              </a:rPr>
              <a:t>En </a:t>
            </a:r>
            <a:r>
              <a:rPr lang="fr-CH" dirty="0" smtClean="0">
                <a:effectLst/>
                <a:hlinkClick r:id="rId3"/>
              </a:rPr>
              <a:t>botanique</a:t>
            </a:r>
            <a:r>
              <a:rPr lang="fr-CH" dirty="0" smtClean="0">
                <a:effectLst/>
              </a:rPr>
              <a:t>, un </a:t>
            </a:r>
            <a:r>
              <a:rPr lang="fr-CH" b="1" i="1" dirty="0" smtClean="0">
                <a:effectLst/>
              </a:rPr>
              <a:t>bourgeon axillaire</a:t>
            </a:r>
            <a:r>
              <a:rPr lang="fr-CH" dirty="0" smtClean="0">
                <a:effectLst/>
              </a:rPr>
              <a:t> est un </a:t>
            </a:r>
            <a:r>
              <a:rPr lang="fr-CH" dirty="0" smtClean="0">
                <a:effectLst/>
                <a:hlinkClick r:id="rId4"/>
              </a:rPr>
              <a:t>bourgeon</a:t>
            </a:r>
            <a:r>
              <a:rPr lang="fr-CH" dirty="0" smtClean="0">
                <a:effectLst/>
              </a:rPr>
              <a:t> capable de se développer en </a:t>
            </a:r>
            <a:r>
              <a:rPr lang="fr-CH" dirty="0" smtClean="0">
                <a:effectLst/>
                <a:hlinkClick r:id="rId5"/>
              </a:rPr>
              <a:t>rameau</a:t>
            </a:r>
            <a:r>
              <a:rPr lang="fr-CH" dirty="0" smtClean="0">
                <a:effectLst/>
              </a:rPr>
              <a:t> latéral, situé à l'angle (</a:t>
            </a:r>
            <a:r>
              <a:rPr lang="fr-CH" dirty="0" err="1" smtClean="0">
                <a:effectLst/>
              </a:rPr>
              <a:t>axille</a:t>
            </a:r>
            <a:r>
              <a:rPr lang="fr-CH" dirty="0" smtClean="0">
                <a:effectLst/>
              </a:rPr>
              <a:t>) que forment une </a:t>
            </a:r>
            <a:r>
              <a:rPr lang="fr-CH" dirty="0" smtClean="0">
                <a:effectLst/>
                <a:hlinkClick r:id="rId6"/>
              </a:rPr>
              <a:t>feuille</a:t>
            </a:r>
            <a:r>
              <a:rPr lang="fr-CH" dirty="0" smtClean="0">
                <a:effectLst/>
              </a:rPr>
              <a:t> et la </a:t>
            </a:r>
            <a:r>
              <a:rPr lang="fr-CH" dirty="0" smtClean="0">
                <a:effectLst/>
                <a:hlinkClick r:id="rId7"/>
              </a:rPr>
              <a:t>tige</a:t>
            </a:r>
            <a:r>
              <a:rPr lang="fr-CH" dirty="0" smtClean="0">
                <a:effectLst/>
              </a:rPr>
              <a:t> où il est porté. Non </a:t>
            </a:r>
            <a:r>
              <a:rPr lang="fr-CH" dirty="0" smtClean="0">
                <a:effectLst/>
                <a:hlinkClick r:id="rId8"/>
              </a:rPr>
              <a:t>apical</a:t>
            </a:r>
            <a:r>
              <a:rPr lang="fr-CH" dirty="0" smtClean="0">
                <a:effectLst/>
              </a:rPr>
              <a:t>, il est aussi appelé bourgeon latéral. Les </a:t>
            </a:r>
            <a:r>
              <a:rPr lang="fr-CH" dirty="0" smtClean="0">
                <a:effectLst/>
                <a:hlinkClick r:id="rId4"/>
              </a:rPr>
              <a:t>bourgeons</a:t>
            </a:r>
            <a:r>
              <a:rPr lang="fr-CH" dirty="0" smtClean="0">
                <a:effectLst/>
              </a:rPr>
              <a:t> </a:t>
            </a:r>
            <a:r>
              <a:rPr lang="fr-CH" dirty="0" smtClean="0">
                <a:effectLst/>
                <a:hlinkClick r:id="rId8"/>
              </a:rPr>
              <a:t>apicaux</a:t>
            </a:r>
            <a:r>
              <a:rPr lang="fr-CH" dirty="0" smtClean="0">
                <a:effectLst/>
              </a:rPr>
              <a:t> se situent en dessous du </a:t>
            </a:r>
            <a:r>
              <a:rPr lang="fr-CH" dirty="0" smtClean="0">
                <a:effectLst/>
                <a:hlinkClick r:id="rId9"/>
              </a:rPr>
              <a:t>bourgeon apical</a:t>
            </a:r>
            <a:r>
              <a:rPr lang="fr-CH" dirty="0" smtClean="0">
                <a:effectLst/>
              </a:rPr>
              <a:t> situé à l'</a:t>
            </a:r>
            <a:r>
              <a:rPr lang="fr-CH" dirty="0" smtClean="0">
                <a:effectLst/>
                <a:hlinkClick r:id="rId10"/>
              </a:rPr>
              <a:t>apex</a:t>
            </a:r>
            <a:r>
              <a:rPr lang="fr-CH" dirty="0" smtClean="0">
                <a:effectLst/>
              </a:rPr>
              <a:t> d'une tige ou de la plante.</a:t>
            </a:r>
            <a:br>
              <a:rPr lang="fr-CH" dirty="0" smtClean="0">
                <a:effectLst/>
              </a:rPr>
            </a:br>
            <a:r>
              <a:rPr lang="fr-CH" dirty="0" smtClean="0">
                <a:effectLst/>
              </a:rPr>
              <a:t>Lire plus: </a:t>
            </a:r>
            <a:r>
              <a:rPr lang="fr-CH" dirty="0" smtClean="0">
                <a:effectLst/>
                <a:hlinkClick r:id="rId11"/>
              </a:rPr>
              <a:t>https://www.aquaportail.com/definition-3175-bourgeon-axillaire.html</a:t>
            </a:r>
            <a:endParaRPr lang="fr-CH" dirty="0" smtClean="0">
              <a:effectLst/>
            </a:endParaRPr>
          </a:p>
          <a:p>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11</a:t>
            </a:fld>
            <a:endParaRPr lang="fr-CH"/>
          </a:p>
        </p:txBody>
      </p:sp>
    </p:spTree>
    <p:extLst>
      <p:ext uri="{BB962C8B-B14F-4D97-AF65-F5344CB8AC3E}">
        <p14:creationId xmlns:p14="http://schemas.microsoft.com/office/powerpoint/2010/main" val="2545553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12</a:t>
            </a:fld>
            <a:endParaRPr lang="fr-CH"/>
          </a:p>
        </p:txBody>
      </p:sp>
    </p:spTree>
    <p:extLst>
      <p:ext uri="{BB962C8B-B14F-4D97-AF65-F5344CB8AC3E}">
        <p14:creationId xmlns:p14="http://schemas.microsoft.com/office/powerpoint/2010/main" val="1135227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13</a:t>
            </a:fld>
            <a:endParaRPr lang="fr-CH"/>
          </a:p>
        </p:txBody>
      </p:sp>
    </p:spTree>
    <p:extLst>
      <p:ext uri="{BB962C8B-B14F-4D97-AF65-F5344CB8AC3E}">
        <p14:creationId xmlns:p14="http://schemas.microsoft.com/office/powerpoint/2010/main" val="2400930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H" b="1" dirty="0" smtClean="0"/>
              <a:t>Fiche 12 </a:t>
            </a:r>
            <a:r>
              <a:rPr lang="fr-CH" dirty="0" smtClean="0"/>
              <a:t>: Mon arbre </a:t>
            </a:r>
            <a:r>
              <a:rPr lang="fr-CH" dirty="0" err="1" smtClean="0"/>
              <a:t>a-t-il</a:t>
            </a:r>
            <a:r>
              <a:rPr lang="fr-CH" dirty="0" smtClean="0"/>
              <a:t> des fruits?</a:t>
            </a:r>
            <a:endParaRPr lang="fr-CH" dirty="0"/>
          </a:p>
        </p:txBody>
      </p:sp>
      <p:sp>
        <p:nvSpPr>
          <p:cNvPr id="4" name="Espace réservé du numéro de diapositive 3"/>
          <p:cNvSpPr>
            <a:spLocks noGrp="1"/>
          </p:cNvSpPr>
          <p:nvPr>
            <p:ph type="sldNum" sz="quarter" idx="10"/>
          </p:nvPr>
        </p:nvSpPr>
        <p:spPr/>
        <p:txBody>
          <a:bodyPr/>
          <a:lstStyle/>
          <a:p>
            <a:fld id="{A9305468-4EFB-44A0-8367-0F3DB23EC076}" type="slidenum">
              <a:rPr lang="fr-CH" smtClean="0"/>
              <a:t>17</a:t>
            </a:fld>
            <a:endParaRPr lang="fr-CH"/>
          </a:p>
        </p:txBody>
      </p:sp>
    </p:spTree>
    <p:extLst>
      <p:ext uri="{BB962C8B-B14F-4D97-AF65-F5344CB8AC3E}">
        <p14:creationId xmlns:p14="http://schemas.microsoft.com/office/powerpoint/2010/main" val="3771706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CH"/>
          </a:p>
        </p:txBody>
      </p:sp>
      <p:sp>
        <p:nvSpPr>
          <p:cNvPr id="4" name="Espace réservé de la date 3"/>
          <p:cNvSpPr>
            <a:spLocks noGrp="1"/>
          </p:cNvSpPr>
          <p:nvPr>
            <p:ph type="dt" sz="half" idx="10"/>
          </p:nvPr>
        </p:nvSpPr>
        <p:spPr/>
        <p:txBody>
          <a:bodyPr/>
          <a:lstStyle/>
          <a:p>
            <a:fld id="{2173AA7B-68A6-4B8E-89A1-22F505593E22}" type="datetimeFigureOut">
              <a:rPr lang="fr-CH" smtClean="0"/>
              <a:t>15.06.2018</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407245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173AA7B-68A6-4B8E-89A1-22F505593E22}" type="datetimeFigureOut">
              <a:rPr lang="fr-CH" smtClean="0"/>
              <a:t>15.06.2018</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3453156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173AA7B-68A6-4B8E-89A1-22F505593E22}" type="datetimeFigureOut">
              <a:rPr lang="fr-CH" smtClean="0"/>
              <a:t>15.06.2018</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292740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10"/>
          </p:nvPr>
        </p:nvSpPr>
        <p:spPr/>
        <p:txBody>
          <a:bodyPr/>
          <a:lstStyle/>
          <a:p>
            <a:fld id="{2173AA7B-68A6-4B8E-89A1-22F505593E22}" type="datetimeFigureOut">
              <a:rPr lang="fr-CH" smtClean="0"/>
              <a:t>15.06.2018</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1880953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2173AA7B-68A6-4B8E-89A1-22F505593E22}" type="datetimeFigureOut">
              <a:rPr lang="fr-CH" smtClean="0"/>
              <a:t>15.06.2018</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928386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e la date 4"/>
          <p:cNvSpPr>
            <a:spLocks noGrp="1"/>
          </p:cNvSpPr>
          <p:nvPr>
            <p:ph type="dt" sz="half" idx="10"/>
          </p:nvPr>
        </p:nvSpPr>
        <p:spPr/>
        <p:txBody>
          <a:bodyPr/>
          <a:lstStyle/>
          <a:p>
            <a:fld id="{2173AA7B-68A6-4B8E-89A1-22F505593E22}" type="datetimeFigureOut">
              <a:rPr lang="fr-CH" smtClean="0"/>
              <a:t>15.06.2018</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347298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7" name="Espace réservé de la date 6"/>
          <p:cNvSpPr>
            <a:spLocks noGrp="1"/>
          </p:cNvSpPr>
          <p:nvPr>
            <p:ph type="dt" sz="half" idx="10"/>
          </p:nvPr>
        </p:nvSpPr>
        <p:spPr/>
        <p:txBody>
          <a:bodyPr/>
          <a:lstStyle/>
          <a:p>
            <a:fld id="{2173AA7B-68A6-4B8E-89A1-22F505593E22}" type="datetimeFigureOut">
              <a:rPr lang="fr-CH" smtClean="0"/>
              <a:t>15.06.2018</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13296481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CH"/>
          </a:p>
        </p:txBody>
      </p:sp>
      <p:sp>
        <p:nvSpPr>
          <p:cNvPr id="3" name="Espace réservé de la date 2"/>
          <p:cNvSpPr>
            <a:spLocks noGrp="1"/>
          </p:cNvSpPr>
          <p:nvPr>
            <p:ph type="dt" sz="half" idx="10"/>
          </p:nvPr>
        </p:nvSpPr>
        <p:spPr/>
        <p:txBody>
          <a:bodyPr/>
          <a:lstStyle/>
          <a:p>
            <a:fld id="{2173AA7B-68A6-4B8E-89A1-22F505593E22}" type="datetimeFigureOut">
              <a:rPr lang="fr-CH" smtClean="0"/>
              <a:t>15.06.2018</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384566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173AA7B-68A6-4B8E-89A1-22F505593E22}" type="datetimeFigureOut">
              <a:rPr lang="fr-CH" smtClean="0"/>
              <a:t>15.06.2018</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2232745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173AA7B-68A6-4B8E-89A1-22F505593E22}" type="datetimeFigureOut">
              <a:rPr lang="fr-CH" smtClean="0"/>
              <a:t>15.06.2018</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955897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2173AA7B-68A6-4B8E-89A1-22F505593E22}" type="datetimeFigureOut">
              <a:rPr lang="fr-CH" smtClean="0"/>
              <a:t>15.06.2018</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2C05D2E3-17F4-4FB9-BD74-6F4ACACA7904}" type="slidenum">
              <a:rPr lang="fr-CH" smtClean="0"/>
              <a:t>‹N°›</a:t>
            </a:fld>
            <a:endParaRPr lang="fr-CH"/>
          </a:p>
        </p:txBody>
      </p:sp>
    </p:spTree>
    <p:extLst>
      <p:ext uri="{BB962C8B-B14F-4D97-AF65-F5344CB8AC3E}">
        <p14:creationId xmlns:p14="http://schemas.microsoft.com/office/powerpoint/2010/main" val="2013595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73AA7B-68A6-4B8E-89A1-22F505593E22}" type="datetimeFigureOut">
              <a:rPr lang="fr-CH" smtClean="0"/>
              <a:t>15.06.2018</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5D2E3-17F4-4FB9-BD74-6F4ACACA7904}" type="slidenum">
              <a:rPr lang="fr-CH" smtClean="0"/>
              <a:t>‹N°›</a:t>
            </a:fld>
            <a:endParaRPr lang="fr-CH"/>
          </a:p>
        </p:txBody>
      </p:sp>
    </p:spTree>
    <p:extLst>
      <p:ext uri="{BB962C8B-B14F-4D97-AF65-F5344CB8AC3E}">
        <p14:creationId xmlns:p14="http://schemas.microsoft.com/office/powerpoint/2010/main" val="31851650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www.youtube.com/watch?v=VZsXMho-MWs" TargetMode="External"/><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8" Type="http://schemas.openxmlformats.org/officeDocument/2006/relationships/hyperlink" Target="https://fr.wikipedia.org/wiki/Liriodendron_tulipifera#cite_note-Arbres-1" TargetMode="External"/><Relationship Id="rId13" Type="http://schemas.openxmlformats.org/officeDocument/2006/relationships/hyperlink" Target="https://fr.wikipedia.org/wiki/1663" TargetMode="External"/><Relationship Id="rId3" Type="http://schemas.openxmlformats.org/officeDocument/2006/relationships/hyperlink" Target="https://fr.wikipedia.org/wiki/Arkansas" TargetMode="External"/><Relationship Id="rId7" Type="http://schemas.openxmlformats.org/officeDocument/2006/relationships/hyperlink" Target="https://fr.wikipedia.org/wiki/Canada" TargetMode="External"/><Relationship Id="rId12" Type="http://schemas.openxmlformats.org/officeDocument/2006/relationships/hyperlink" Target="https://fr.wikipedia.org/wiki/Europe" TargetMode="External"/><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hyperlink" Target="https://fr.wikipedia.org/wiki/New_York" TargetMode="External"/><Relationship Id="rId11" Type="http://schemas.openxmlformats.org/officeDocument/2006/relationships/hyperlink" Target="https://fr.wikipedia.org/wiki/Quercus_alba" TargetMode="External"/><Relationship Id="rId5" Type="http://schemas.openxmlformats.org/officeDocument/2006/relationships/hyperlink" Target="https://fr.wikipedia.org/wiki/Michigan" TargetMode="External"/><Relationship Id="rId10" Type="http://schemas.openxmlformats.org/officeDocument/2006/relationships/hyperlink" Target="https://fr.wikipedia.org/wiki/Caryer" TargetMode="External"/><Relationship Id="rId4" Type="http://schemas.openxmlformats.org/officeDocument/2006/relationships/hyperlink" Target="https://fr.wikipedia.org/wiki/Alabama" TargetMode="External"/><Relationship Id="rId9" Type="http://schemas.openxmlformats.org/officeDocument/2006/relationships/hyperlink" Target="https://fr.wikipedia.org/wiki/Noyer_noir" TargetMode="External"/><Relationship Id="rId14" Type="http://schemas.openxmlformats.org/officeDocument/2006/relationships/image" Target="../media/image55.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p:txBody>
          <a:bodyPr/>
          <a:lstStyle/>
          <a:p>
            <a:endParaRPr lang="fr-CH"/>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181" y="-201614"/>
            <a:ext cx="13005786" cy="9302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ZoneTexte 5"/>
          <p:cNvSpPr txBox="1"/>
          <p:nvPr/>
        </p:nvSpPr>
        <p:spPr>
          <a:xfrm>
            <a:off x="755575" y="92958"/>
            <a:ext cx="10794274" cy="1938992"/>
          </a:xfrm>
          <a:prstGeom prst="rect">
            <a:avLst/>
          </a:prstGeom>
          <a:noFill/>
        </p:spPr>
        <p:txBody>
          <a:bodyPr wrap="square" rtlCol="0">
            <a:spAutoFit/>
          </a:bodyPr>
          <a:lstStyle/>
          <a:p>
            <a:pPr algn="ctr"/>
            <a:r>
              <a:rPr lang="fr-CH" sz="6000" b="1" dirty="0" smtClean="0">
                <a:ln w="12700">
                  <a:solidFill>
                    <a:schemeClr val="tx1"/>
                  </a:solidFill>
                  <a:prstDash val="solid"/>
                </a:ln>
                <a:solidFill>
                  <a:schemeClr val="bg1"/>
                </a:solidFill>
                <a:effectLst>
                  <a:outerShdw blurRad="41275" dist="20320" dir="1800000" algn="tl" rotWithShape="0">
                    <a:srgbClr val="000000">
                      <a:alpha val="40000"/>
                    </a:srgbClr>
                  </a:outerShdw>
                </a:effectLst>
              </a:rPr>
              <a:t>Observation annuelle d’un arbre près de l’école</a:t>
            </a:r>
            <a:endParaRPr lang="fr-CH" sz="6000" b="1" dirty="0">
              <a:ln w="12700">
                <a:solidFill>
                  <a:schemeClr val="tx1"/>
                </a:solidFill>
                <a:prstDash val="solid"/>
              </a:ln>
              <a:solidFill>
                <a:schemeClr val="bg1"/>
              </a:solidFill>
              <a:effectLst>
                <a:outerShdw blurRad="41275" dist="20320" dir="1800000" algn="tl" rotWithShape="0">
                  <a:srgbClr val="000000">
                    <a:alpha val="40000"/>
                  </a:srgbClr>
                </a:outerShdw>
              </a:effectLst>
            </a:endParaRPr>
          </a:p>
        </p:txBody>
      </p:sp>
      <p:sp>
        <p:nvSpPr>
          <p:cNvPr id="4" name="ZoneTexte 3"/>
          <p:cNvSpPr txBox="1"/>
          <p:nvPr/>
        </p:nvSpPr>
        <p:spPr>
          <a:xfrm>
            <a:off x="76200" y="5419725"/>
            <a:ext cx="6267450" cy="923330"/>
          </a:xfrm>
          <a:prstGeom prst="rect">
            <a:avLst/>
          </a:prstGeom>
          <a:noFill/>
        </p:spPr>
        <p:txBody>
          <a:bodyPr wrap="square" rtlCol="0">
            <a:spAutoFit/>
          </a:bodyPr>
          <a:lstStyle/>
          <a:p>
            <a:r>
              <a:rPr lang="fr-CH" sz="5400" b="1" dirty="0" smtClean="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rPr>
              <a:t>Le tulipier de Virginie</a:t>
            </a:r>
            <a:endParaRPr lang="fr-CH" sz="5400" b="1" dirty="0">
              <a:ln w="12700">
                <a:solidFill>
                  <a:sysClr val="windowText" lastClr="000000"/>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304840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2050" name="Picture 2" descr="C:\Users\cke\Desktop\Tulipier\IMG_6576.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1441" r="20626" b="23512"/>
          <a:stretch/>
        </p:blipFill>
        <p:spPr bwMode="auto">
          <a:xfrm rot="5400000">
            <a:off x="137200" y="1010832"/>
            <a:ext cx="4882021" cy="35752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409700" y="4662785"/>
            <a:ext cx="1704975" cy="461665"/>
          </a:xfrm>
          <a:prstGeom prst="rect">
            <a:avLst/>
          </a:prstGeom>
          <a:noFill/>
        </p:spPr>
        <p:txBody>
          <a:bodyPr wrap="square" rtlCol="0">
            <a:spAutoFit/>
          </a:bodyPr>
          <a:lstStyle/>
          <a:p>
            <a:r>
              <a:rPr lang="fr-CH" sz="2400" b="1" dirty="0" smtClean="0">
                <a:solidFill>
                  <a:srgbClr val="D31703"/>
                </a:solidFill>
              </a:rPr>
              <a:t>21.03.2018</a:t>
            </a:r>
            <a:endParaRPr lang="fr-CH" sz="2400" b="1" dirty="0">
              <a:solidFill>
                <a:srgbClr val="D31703"/>
              </a:solidFill>
            </a:endParaRPr>
          </a:p>
        </p:txBody>
      </p:sp>
      <p:pic>
        <p:nvPicPr>
          <p:cNvPr id="6" name="Picture 2" descr="C:\Users\cke\Desktop\Tulipier\IMG_669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202" b="15194"/>
          <a:stretch/>
        </p:blipFill>
        <p:spPr bwMode="auto">
          <a:xfrm rot="5400000">
            <a:off x="3563995" y="950905"/>
            <a:ext cx="4896574" cy="36805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5343524" y="4662784"/>
            <a:ext cx="1704975" cy="461665"/>
          </a:xfrm>
          <a:prstGeom prst="rect">
            <a:avLst/>
          </a:prstGeom>
          <a:noFill/>
        </p:spPr>
        <p:txBody>
          <a:bodyPr wrap="square" rtlCol="0">
            <a:spAutoFit/>
          </a:bodyPr>
          <a:lstStyle/>
          <a:p>
            <a:r>
              <a:rPr lang="fr-CH" sz="2400" b="1" dirty="0" smtClean="0">
                <a:solidFill>
                  <a:srgbClr val="D31703"/>
                </a:solidFill>
              </a:rPr>
              <a:t>07.04.2018</a:t>
            </a:r>
            <a:endParaRPr lang="fr-CH" sz="2400" b="1" dirty="0">
              <a:solidFill>
                <a:srgbClr val="D31703"/>
              </a:solidFill>
            </a:endParaRPr>
          </a:p>
        </p:txBody>
      </p:sp>
      <p:pic>
        <p:nvPicPr>
          <p:cNvPr id="8" name="Picture 2" descr="C:\Users\cke\Desktop\Tulipier\IMG_68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963" b="9107"/>
          <a:stretch/>
        </p:blipFill>
        <p:spPr bwMode="auto">
          <a:xfrm rot="5400000">
            <a:off x="7215609" y="985600"/>
            <a:ext cx="4896576" cy="36111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8808540" y="4662783"/>
            <a:ext cx="1704975" cy="461665"/>
          </a:xfrm>
          <a:prstGeom prst="rect">
            <a:avLst/>
          </a:prstGeom>
          <a:noFill/>
        </p:spPr>
        <p:txBody>
          <a:bodyPr wrap="square" rtlCol="0">
            <a:spAutoFit/>
          </a:bodyPr>
          <a:lstStyle/>
          <a:p>
            <a:r>
              <a:rPr lang="fr-CH" sz="2400" b="1" dirty="0" smtClean="0">
                <a:solidFill>
                  <a:srgbClr val="D31703"/>
                </a:solidFill>
              </a:rPr>
              <a:t>18.04.2018</a:t>
            </a:r>
            <a:endParaRPr lang="fr-CH" sz="2400" b="1" dirty="0">
              <a:solidFill>
                <a:srgbClr val="D31703"/>
              </a:solidFill>
            </a:endParaRPr>
          </a:p>
        </p:txBody>
      </p:sp>
      <p:sp>
        <p:nvSpPr>
          <p:cNvPr id="10" name="ZoneTexte 9"/>
          <p:cNvSpPr txBox="1"/>
          <p:nvPr/>
        </p:nvSpPr>
        <p:spPr>
          <a:xfrm>
            <a:off x="800099" y="5448300"/>
            <a:ext cx="10669389" cy="523220"/>
          </a:xfrm>
          <a:prstGeom prst="rect">
            <a:avLst/>
          </a:prstGeom>
          <a:solidFill>
            <a:srgbClr val="FF5050"/>
          </a:solidFill>
          <a:ln>
            <a:solidFill>
              <a:schemeClr val="tx1"/>
            </a:solidFill>
          </a:ln>
        </p:spPr>
        <p:txBody>
          <a:bodyPr wrap="square" rtlCol="0">
            <a:spAutoFit/>
          </a:bodyPr>
          <a:lstStyle/>
          <a:p>
            <a:pPr algn="just"/>
            <a:r>
              <a:rPr lang="fr-CH" sz="1400" dirty="0" smtClean="0"/>
              <a:t>Réveil printanier et prise progressive du feuillage. Les bourgeons foliaires s’ouvrent grâce aux températures en hausse qui permettent la montée de la sève suite à la période d’hibernation appelée dormance des végétaux.</a:t>
            </a:r>
            <a:endParaRPr lang="fr-CH" sz="1400" dirty="0"/>
          </a:p>
        </p:txBody>
      </p:sp>
    </p:spTree>
    <p:extLst>
      <p:ext uri="{BB962C8B-B14F-4D97-AF65-F5344CB8AC3E}">
        <p14:creationId xmlns:p14="http://schemas.microsoft.com/office/powerpoint/2010/main" val="1047513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cke\Desktop\Tulipier\DSC084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9499" y="-781049"/>
            <a:ext cx="18590736" cy="12395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ke\Desktop\Tulipier\IMG_6339.JPG"/>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l="19299" t="28749" r="27508" b="27034"/>
          <a:stretch/>
        </p:blipFill>
        <p:spPr bwMode="auto">
          <a:xfrm>
            <a:off x="502560" y="809625"/>
            <a:ext cx="6783309" cy="42291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90536" y="5262662"/>
            <a:ext cx="6767514" cy="307777"/>
          </a:xfrm>
          <a:prstGeom prst="rect">
            <a:avLst/>
          </a:prstGeom>
          <a:solidFill>
            <a:srgbClr val="FF5050"/>
          </a:solidFill>
          <a:ln>
            <a:solidFill>
              <a:schemeClr val="tx1"/>
            </a:solidFill>
          </a:ln>
        </p:spPr>
        <p:txBody>
          <a:bodyPr wrap="square" rtlCol="0">
            <a:spAutoFit/>
          </a:bodyPr>
          <a:lstStyle/>
          <a:p>
            <a:pPr algn="just"/>
            <a:r>
              <a:rPr lang="fr-CH" sz="1400" dirty="0" smtClean="0"/>
              <a:t>Les écailles rigides du bourgeon s’entrouvrent et laissent apparaître les futures feuilles.</a:t>
            </a:r>
            <a:endParaRPr lang="fr-CH" sz="1400" dirty="0"/>
          </a:p>
        </p:txBody>
      </p:sp>
      <p:sp>
        <p:nvSpPr>
          <p:cNvPr id="7" name="ZoneTexte 6"/>
          <p:cNvSpPr txBox="1"/>
          <p:nvPr/>
        </p:nvSpPr>
        <p:spPr>
          <a:xfrm rot="19764997">
            <a:off x="-195680" y="781442"/>
            <a:ext cx="3181148" cy="400110"/>
          </a:xfrm>
          <a:prstGeom prst="rect">
            <a:avLst/>
          </a:prstGeom>
          <a:noFill/>
        </p:spPr>
        <p:txBody>
          <a:bodyPr wrap="square" rtlCol="0">
            <a:spAutoFit/>
          </a:bodyPr>
          <a:lstStyle/>
          <a:p>
            <a:r>
              <a:rPr lang="fr-CH" sz="2000" b="1" dirty="0" smtClean="0">
                <a:solidFill>
                  <a:srgbClr val="FF0000"/>
                </a:solidFill>
              </a:rPr>
              <a:t>HIVER</a:t>
            </a:r>
            <a:r>
              <a:rPr lang="fr-CH" sz="2000" b="1" dirty="0">
                <a:solidFill>
                  <a:srgbClr val="FF0000"/>
                </a:solidFill>
              </a:rPr>
              <a:t> </a:t>
            </a:r>
            <a:r>
              <a:rPr lang="fr-CH" sz="2000" b="1" dirty="0" smtClean="0">
                <a:solidFill>
                  <a:srgbClr val="FF0000"/>
                </a:solidFill>
              </a:rPr>
              <a:t>13 mars 2018</a:t>
            </a:r>
            <a:endParaRPr lang="fr-CH" sz="2000" b="1" dirty="0">
              <a:solidFill>
                <a:srgbClr val="FF0000"/>
              </a:solidFill>
            </a:endParaRPr>
          </a:p>
        </p:txBody>
      </p:sp>
      <p:pic>
        <p:nvPicPr>
          <p:cNvPr id="8" name="Picture 2" descr="C:\Users\cke\Desktop\Tulipier\IMG_6339.JPG"/>
          <p:cNvPicPr>
            <a:picLocks noChangeAspect="1" noChangeArrowheads="1"/>
          </p:cNvPicPr>
          <p:nvPr/>
        </p:nvPicPr>
        <p:blipFill rotWithShape="1">
          <a:blip r:embed="rId5">
            <a:extLst>
              <a:ext uri="{28A0092B-C50C-407E-A947-70E740481C1C}">
                <a14:useLocalDpi xmlns:a14="http://schemas.microsoft.com/office/drawing/2010/main" val="0"/>
              </a:ext>
            </a:extLst>
          </a:blip>
          <a:srcRect l="15688" t="45822" r="64611" b="34039"/>
          <a:stretch/>
        </p:blipFill>
        <p:spPr bwMode="auto">
          <a:xfrm>
            <a:off x="8086724" y="1485899"/>
            <a:ext cx="3486151" cy="26727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9153524" y="3418621"/>
            <a:ext cx="1962152" cy="646331"/>
          </a:xfrm>
          <a:prstGeom prst="rect">
            <a:avLst/>
          </a:prstGeom>
          <a:noFill/>
        </p:spPr>
        <p:txBody>
          <a:bodyPr wrap="square" rtlCol="0">
            <a:spAutoFit/>
          </a:bodyPr>
          <a:lstStyle/>
          <a:p>
            <a:pPr algn="ctr"/>
            <a:r>
              <a:rPr lang="fr-CH" b="1" dirty="0">
                <a:solidFill>
                  <a:srgbClr val="FFFF00"/>
                </a:solidFill>
              </a:rPr>
              <a:t>c</a:t>
            </a:r>
            <a:r>
              <a:rPr lang="fr-CH" b="1" dirty="0" smtClean="0">
                <a:solidFill>
                  <a:srgbClr val="FFFF00"/>
                </a:solidFill>
              </a:rPr>
              <a:t>icatrice d’un bourgeon foliaire</a:t>
            </a:r>
            <a:endParaRPr lang="fr-CH" b="1" dirty="0">
              <a:solidFill>
                <a:srgbClr val="FFFF00"/>
              </a:solidFill>
            </a:endParaRPr>
          </a:p>
        </p:txBody>
      </p:sp>
      <p:sp>
        <p:nvSpPr>
          <p:cNvPr id="10" name="ZoneTexte 9"/>
          <p:cNvSpPr txBox="1"/>
          <p:nvPr/>
        </p:nvSpPr>
        <p:spPr>
          <a:xfrm>
            <a:off x="8258175" y="1625331"/>
            <a:ext cx="2114550" cy="369332"/>
          </a:xfrm>
          <a:prstGeom prst="rect">
            <a:avLst/>
          </a:prstGeom>
          <a:noFill/>
        </p:spPr>
        <p:txBody>
          <a:bodyPr wrap="square" rtlCol="0">
            <a:spAutoFit/>
          </a:bodyPr>
          <a:lstStyle/>
          <a:p>
            <a:r>
              <a:rPr lang="fr-CH" b="1" dirty="0">
                <a:solidFill>
                  <a:srgbClr val="FFFF00"/>
                </a:solidFill>
              </a:rPr>
              <a:t>b</a:t>
            </a:r>
            <a:r>
              <a:rPr lang="fr-CH" b="1" dirty="0" smtClean="0">
                <a:solidFill>
                  <a:srgbClr val="FFFF00"/>
                </a:solidFill>
              </a:rPr>
              <a:t>ourgeon axillaire</a:t>
            </a:r>
            <a:endParaRPr lang="fr-CH" b="1" dirty="0">
              <a:solidFill>
                <a:srgbClr val="FFFF00"/>
              </a:solidFill>
            </a:endParaRPr>
          </a:p>
        </p:txBody>
      </p:sp>
      <p:cxnSp>
        <p:nvCxnSpPr>
          <p:cNvPr id="11" name="Connecteur droit avec flèche 10"/>
          <p:cNvCxnSpPr>
            <a:stCxn id="9" idx="0"/>
          </p:cNvCxnSpPr>
          <p:nvPr/>
        </p:nvCxnSpPr>
        <p:spPr>
          <a:xfrm flipV="1">
            <a:off x="10134600" y="3021117"/>
            <a:ext cx="0" cy="3975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9153524" y="1962994"/>
            <a:ext cx="295276" cy="3905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20364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4" name="Picture 2" descr="C:\Users\cke\Desktop\Tulipier\DSC08505.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5115" r="28402"/>
          <a:stretch/>
        </p:blipFill>
        <p:spPr bwMode="auto">
          <a:xfrm>
            <a:off x="-76199" y="0"/>
            <a:ext cx="6419849" cy="117312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C:\Users\cke\Desktop\Tulipier\DSC0849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290" r="30702" b="46662"/>
          <a:stretch/>
        </p:blipFill>
        <p:spPr bwMode="auto">
          <a:xfrm>
            <a:off x="3886198" y="205685"/>
            <a:ext cx="2590951" cy="1771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descr="C:\Users\cke\Desktop\Tulipier\DSC0850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975" b="27437"/>
          <a:stretch/>
        </p:blipFill>
        <p:spPr bwMode="auto">
          <a:xfrm>
            <a:off x="4190998" y="4719636"/>
            <a:ext cx="3143251" cy="19490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ZoneTexte 9"/>
          <p:cNvSpPr txBox="1"/>
          <p:nvPr/>
        </p:nvSpPr>
        <p:spPr>
          <a:xfrm rot="19764997">
            <a:off x="284813" y="714767"/>
            <a:ext cx="3181148" cy="400110"/>
          </a:xfrm>
          <a:prstGeom prst="rect">
            <a:avLst/>
          </a:prstGeom>
          <a:noFill/>
        </p:spPr>
        <p:txBody>
          <a:bodyPr wrap="square" rtlCol="0">
            <a:spAutoFit/>
          </a:bodyPr>
          <a:lstStyle/>
          <a:p>
            <a:r>
              <a:rPr lang="fr-CH" sz="2000" b="1" dirty="0" smtClean="0">
                <a:solidFill>
                  <a:srgbClr val="FF0000"/>
                </a:solidFill>
              </a:rPr>
              <a:t>HIVER</a:t>
            </a:r>
            <a:r>
              <a:rPr lang="fr-CH" sz="2000" b="1" dirty="0">
                <a:solidFill>
                  <a:srgbClr val="FF0000"/>
                </a:solidFill>
              </a:rPr>
              <a:t> </a:t>
            </a:r>
            <a:r>
              <a:rPr lang="fr-CH" sz="2000" b="1" dirty="0" smtClean="0">
                <a:solidFill>
                  <a:srgbClr val="FF0000"/>
                </a:solidFill>
              </a:rPr>
              <a:t>13 mars 2018</a:t>
            </a:r>
            <a:endParaRPr lang="fr-CH" sz="2000" b="1" dirty="0">
              <a:solidFill>
                <a:srgbClr val="FF0000"/>
              </a:solidFill>
            </a:endParaRPr>
          </a:p>
        </p:txBody>
      </p:sp>
      <p:sp>
        <p:nvSpPr>
          <p:cNvPr id="6" name="ZoneTexte 5"/>
          <p:cNvSpPr txBox="1"/>
          <p:nvPr/>
        </p:nvSpPr>
        <p:spPr>
          <a:xfrm>
            <a:off x="4476750" y="1608003"/>
            <a:ext cx="2114550" cy="369332"/>
          </a:xfrm>
          <a:prstGeom prst="rect">
            <a:avLst/>
          </a:prstGeom>
          <a:noFill/>
        </p:spPr>
        <p:txBody>
          <a:bodyPr wrap="square" rtlCol="0">
            <a:spAutoFit/>
          </a:bodyPr>
          <a:lstStyle/>
          <a:p>
            <a:r>
              <a:rPr lang="fr-CH" b="1" dirty="0" smtClean="0">
                <a:solidFill>
                  <a:srgbClr val="FFFF00"/>
                </a:solidFill>
              </a:rPr>
              <a:t>magnolia</a:t>
            </a:r>
            <a:endParaRPr lang="fr-CH" b="1" dirty="0">
              <a:solidFill>
                <a:srgbClr val="FFFF00"/>
              </a:solidFill>
            </a:endParaRPr>
          </a:p>
        </p:txBody>
      </p:sp>
      <p:sp>
        <p:nvSpPr>
          <p:cNvPr id="7" name="ZoneTexte 6"/>
          <p:cNvSpPr txBox="1"/>
          <p:nvPr/>
        </p:nvSpPr>
        <p:spPr>
          <a:xfrm>
            <a:off x="6853237" y="5776259"/>
            <a:ext cx="2886075" cy="378042"/>
          </a:xfrm>
          <a:prstGeom prst="rect">
            <a:avLst/>
          </a:prstGeom>
          <a:noFill/>
        </p:spPr>
        <p:txBody>
          <a:bodyPr wrap="square" rtlCol="0">
            <a:spAutoFit/>
          </a:bodyPr>
          <a:lstStyle/>
          <a:p>
            <a:r>
              <a:rPr lang="fr-CH" b="1" dirty="0">
                <a:solidFill>
                  <a:srgbClr val="FFFF00"/>
                </a:solidFill>
              </a:rPr>
              <a:t>c</a:t>
            </a:r>
            <a:r>
              <a:rPr lang="fr-CH" b="1" dirty="0" smtClean="0">
                <a:solidFill>
                  <a:srgbClr val="FFFF00"/>
                </a:solidFill>
              </a:rPr>
              <a:t>ornouiller mâle</a:t>
            </a:r>
            <a:endParaRPr lang="fr-CH" b="1" dirty="0">
              <a:solidFill>
                <a:srgbClr val="FFFF00"/>
              </a:solidFill>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239"/>
          <a:stretch/>
        </p:blipFill>
        <p:spPr bwMode="auto">
          <a:xfrm>
            <a:off x="6591300" y="1970813"/>
            <a:ext cx="5138738" cy="250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ZoneTexte 10"/>
          <p:cNvSpPr txBox="1"/>
          <p:nvPr/>
        </p:nvSpPr>
        <p:spPr>
          <a:xfrm>
            <a:off x="123824" y="4894128"/>
            <a:ext cx="2114550" cy="646331"/>
          </a:xfrm>
          <a:prstGeom prst="rect">
            <a:avLst/>
          </a:prstGeom>
          <a:noFill/>
        </p:spPr>
        <p:txBody>
          <a:bodyPr wrap="square" rtlCol="0">
            <a:spAutoFit/>
          </a:bodyPr>
          <a:lstStyle/>
          <a:p>
            <a:r>
              <a:rPr lang="fr-CH" b="1" dirty="0">
                <a:solidFill>
                  <a:srgbClr val="FFFF00"/>
                </a:solidFill>
              </a:rPr>
              <a:t>n</a:t>
            </a:r>
            <a:r>
              <a:rPr lang="fr-CH" b="1" dirty="0" smtClean="0">
                <a:solidFill>
                  <a:srgbClr val="FFFF00"/>
                </a:solidFill>
              </a:rPr>
              <a:t>oisetier (en fleur dès la fin janvier!)</a:t>
            </a:r>
            <a:endParaRPr lang="fr-CH" b="1" dirty="0">
              <a:solidFill>
                <a:srgbClr val="FFFF00"/>
              </a:solidFill>
            </a:endParaRPr>
          </a:p>
        </p:txBody>
      </p:sp>
      <p:sp>
        <p:nvSpPr>
          <p:cNvPr id="2" name="ZoneTexte 1"/>
          <p:cNvSpPr txBox="1"/>
          <p:nvPr/>
        </p:nvSpPr>
        <p:spPr>
          <a:xfrm>
            <a:off x="3571874" y="3934509"/>
            <a:ext cx="1571625" cy="646331"/>
          </a:xfrm>
          <a:prstGeom prst="rect">
            <a:avLst/>
          </a:prstGeom>
          <a:noFill/>
        </p:spPr>
        <p:txBody>
          <a:bodyPr wrap="square" rtlCol="0">
            <a:spAutoFit/>
          </a:bodyPr>
          <a:lstStyle/>
          <a:p>
            <a:r>
              <a:rPr lang="fr-CH" b="1" dirty="0">
                <a:solidFill>
                  <a:srgbClr val="FFFF00"/>
                </a:solidFill>
              </a:rPr>
              <a:t>f</a:t>
            </a:r>
            <a:r>
              <a:rPr lang="fr-CH" b="1" dirty="0" smtClean="0">
                <a:solidFill>
                  <a:srgbClr val="FFFF00"/>
                </a:solidFill>
              </a:rPr>
              <a:t>leurs mâles avec pollen</a:t>
            </a:r>
            <a:endParaRPr lang="fr-CH" b="1" dirty="0">
              <a:solidFill>
                <a:srgbClr val="FFFF00"/>
              </a:solidFill>
            </a:endParaRPr>
          </a:p>
        </p:txBody>
      </p:sp>
      <p:sp>
        <p:nvSpPr>
          <p:cNvPr id="12" name="ZoneTexte 11"/>
          <p:cNvSpPr txBox="1"/>
          <p:nvPr/>
        </p:nvSpPr>
        <p:spPr>
          <a:xfrm>
            <a:off x="532361" y="2420034"/>
            <a:ext cx="2190750" cy="646331"/>
          </a:xfrm>
          <a:prstGeom prst="rect">
            <a:avLst/>
          </a:prstGeom>
          <a:noFill/>
        </p:spPr>
        <p:txBody>
          <a:bodyPr wrap="square" rtlCol="0">
            <a:spAutoFit/>
          </a:bodyPr>
          <a:lstStyle/>
          <a:p>
            <a:r>
              <a:rPr lang="fr-CH" b="1" dirty="0">
                <a:solidFill>
                  <a:srgbClr val="FFFF00"/>
                </a:solidFill>
              </a:rPr>
              <a:t>f</a:t>
            </a:r>
            <a:r>
              <a:rPr lang="fr-CH" b="1" dirty="0" smtClean="0">
                <a:solidFill>
                  <a:srgbClr val="FFFF00"/>
                </a:solidFill>
              </a:rPr>
              <a:t>leurs femelles (futures noisettes) </a:t>
            </a:r>
            <a:endParaRPr lang="fr-CH" b="1" dirty="0">
              <a:solidFill>
                <a:srgbClr val="FFFF00"/>
              </a:solidFill>
            </a:endParaRPr>
          </a:p>
        </p:txBody>
      </p:sp>
      <p:sp>
        <p:nvSpPr>
          <p:cNvPr id="13" name="ZoneTexte 12"/>
          <p:cNvSpPr txBox="1"/>
          <p:nvPr/>
        </p:nvSpPr>
        <p:spPr>
          <a:xfrm>
            <a:off x="3876673" y="2818546"/>
            <a:ext cx="2276475" cy="646331"/>
          </a:xfrm>
          <a:prstGeom prst="rect">
            <a:avLst/>
          </a:prstGeom>
          <a:noFill/>
        </p:spPr>
        <p:txBody>
          <a:bodyPr wrap="square" rtlCol="0">
            <a:spAutoFit/>
          </a:bodyPr>
          <a:lstStyle/>
          <a:p>
            <a:r>
              <a:rPr lang="fr-CH" b="1" dirty="0">
                <a:solidFill>
                  <a:srgbClr val="FFFF00"/>
                </a:solidFill>
              </a:rPr>
              <a:t>b</a:t>
            </a:r>
            <a:r>
              <a:rPr lang="fr-CH" b="1" dirty="0" smtClean="0">
                <a:solidFill>
                  <a:srgbClr val="FFFF00"/>
                </a:solidFill>
              </a:rPr>
              <a:t>ourgeons foliaires encore fermés</a:t>
            </a:r>
            <a:endParaRPr lang="fr-CH" b="1" dirty="0">
              <a:solidFill>
                <a:srgbClr val="FFFF00"/>
              </a:solidFill>
            </a:endParaRPr>
          </a:p>
        </p:txBody>
      </p:sp>
      <p:cxnSp>
        <p:nvCxnSpPr>
          <p:cNvPr id="5" name="Connecteur droit avec flèche 4"/>
          <p:cNvCxnSpPr/>
          <p:nvPr/>
        </p:nvCxnSpPr>
        <p:spPr>
          <a:xfrm>
            <a:off x="2095500" y="2629743"/>
            <a:ext cx="371475" cy="0"/>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flipH="1" flipV="1">
            <a:off x="3280249" y="3934509"/>
            <a:ext cx="314476" cy="132666"/>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H="1">
            <a:off x="3028950" y="4067175"/>
            <a:ext cx="565776" cy="130492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H="1">
            <a:off x="2281237" y="4067175"/>
            <a:ext cx="1290639" cy="826953"/>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flipH="1">
            <a:off x="3641401" y="3056155"/>
            <a:ext cx="187648" cy="229285"/>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flipH="1" flipV="1">
            <a:off x="3735699" y="2629743"/>
            <a:ext cx="93350" cy="436622"/>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H="1" flipV="1">
            <a:off x="2828925" y="2495551"/>
            <a:ext cx="1000124" cy="56060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0570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1026" name="Picture 2" descr="C:\Users\cke\Desktop\Tulipier\IMG_6361.JPG"/>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24375" t="23075" r="8970" b="2937"/>
          <a:stretch/>
        </p:blipFill>
        <p:spPr bwMode="auto">
          <a:xfrm rot="5400000">
            <a:off x="581025" y="1352550"/>
            <a:ext cx="3867150" cy="32194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rot="19764997">
            <a:off x="-195680" y="781442"/>
            <a:ext cx="3181148" cy="400110"/>
          </a:xfrm>
          <a:prstGeom prst="rect">
            <a:avLst/>
          </a:prstGeom>
          <a:noFill/>
        </p:spPr>
        <p:txBody>
          <a:bodyPr wrap="square" rtlCol="0">
            <a:spAutoFit/>
          </a:bodyPr>
          <a:lstStyle/>
          <a:p>
            <a:r>
              <a:rPr lang="fr-CH" sz="2000" b="1" dirty="0" smtClean="0">
                <a:solidFill>
                  <a:srgbClr val="FF0000"/>
                </a:solidFill>
              </a:rPr>
              <a:t>Printemps 21 mars 2018</a:t>
            </a:r>
            <a:endParaRPr lang="fr-CH" sz="2000" b="1" dirty="0">
              <a:solidFill>
                <a:srgbClr val="FF0000"/>
              </a:solidFill>
            </a:endParaRPr>
          </a:p>
        </p:txBody>
      </p:sp>
      <p:pic>
        <p:nvPicPr>
          <p:cNvPr id="7" name="Picture 2" descr="C:\Users\cke\Desktop\Tulipier\IMG_66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235" t="36648" r="43612" b="19135"/>
          <a:stretch/>
        </p:blipFill>
        <p:spPr bwMode="auto">
          <a:xfrm rot="5400000">
            <a:off x="4274276" y="993333"/>
            <a:ext cx="3824420" cy="33242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4524373" y="4731604"/>
            <a:ext cx="3324226" cy="738664"/>
          </a:xfrm>
          <a:prstGeom prst="rect">
            <a:avLst/>
          </a:prstGeom>
          <a:solidFill>
            <a:srgbClr val="FF5050"/>
          </a:solidFill>
          <a:ln>
            <a:solidFill>
              <a:schemeClr val="tx1"/>
            </a:solidFill>
          </a:ln>
        </p:spPr>
        <p:txBody>
          <a:bodyPr wrap="square" rtlCol="0">
            <a:spAutoFit/>
          </a:bodyPr>
          <a:lstStyle/>
          <a:p>
            <a:pPr algn="just"/>
            <a:r>
              <a:rPr lang="fr-CH" sz="1400" dirty="0" smtClean="0"/>
              <a:t>Dans la nature, à température ambiante, le développement est beaucoup moins rapide qu’en salle de classe.</a:t>
            </a:r>
            <a:endParaRPr lang="fr-CH" sz="1400" dirty="0"/>
          </a:p>
        </p:txBody>
      </p:sp>
      <p:sp>
        <p:nvSpPr>
          <p:cNvPr id="9" name="ZoneTexte 8"/>
          <p:cNvSpPr txBox="1"/>
          <p:nvPr/>
        </p:nvSpPr>
        <p:spPr>
          <a:xfrm rot="19764997">
            <a:off x="4086702" y="567320"/>
            <a:ext cx="2004305" cy="400110"/>
          </a:xfrm>
          <a:prstGeom prst="rect">
            <a:avLst/>
          </a:prstGeom>
          <a:noFill/>
        </p:spPr>
        <p:txBody>
          <a:bodyPr wrap="square" rtlCol="0">
            <a:spAutoFit/>
          </a:bodyPr>
          <a:lstStyle/>
          <a:p>
            <a:r>
              <a:rPr lang="fr-CH" sz="2000" b="1" dirty="0" smtClean="0">
                <a:solidFill>
                  <a:srgbClr val="FF0000"/>
                </a:solidFill>
              </a:rPr>
              <a:t>29 mars 2018</a:t>
            </a:r>
            <a:endParaRPr lang="fr-CH" sz="2000" b="1" dirty="0">
              <a:solidFill>
                <a:srgbClr val="FF0000"/>
              </a:solidFill>
            </a:endParaRPr>
          </a:p>
        </p:txBody>
      </p:sp>
      <p:pic>
        <p:nvPicPr>
          <p:cNvPr id="10" name="Picture 2" descr="C:\Users\cke\Desktop\Tulipier\IMG_669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103" t="36210" r="33481" b="3525"/>
          <a:stretch/>
        </p:blipFill>
        <p:spPr bwMode="auto">
          <a:xfrm rot="16200000">
            <a:off x="8017604" y="716360"/>
            <a:ext cx="3824422" cy="33242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ZoneTexte 10"/>
          <p:cNvSpPr txBox="1"/>
          <p:nvPr/>
        </p:nvSpPr>
        <p:spPr>
          <a:xfrm rot="19764997">
            <a:off x="7725010" y="266207"/>
            <a:ext cx="2004305" cy="400110"/>
          </a:xfrm>
          <a:prstGeom prst="rect">
            <a:avLst/>
          </a:prstGeom>
          <a:noFill/>
        </p:spPr>
        <p:txBody>
          <a:bodyPr wrap="square" rtlCol="0">
            <a:spAutoFit/>
          </a:bodyPr>
          <a:lstStyle/>
          <a:p>
            <a:r>
              <a:rPr lang="fr-CH" sz="2000" b="1" dirty="0" smtClean="0">
                <a:solidFill>
                  <a:srgbClr val="FF0000"/>
                </a:solidFill>
              </a:rPr>
              <a:t>7 avril 2018</a:t>
            </a:r>
            <a:endParaRPr lang="fr-CH" sz="2000" b="1" dirty="0">
              <a:solidFill>
                <a:srgbClr val="FF0000"/>
              </a:solidFill>
            </a:endParaRPr>
          </a:p>
        </p:txBody>
      </p:sp>
      <p:sp>
        <p:nvSpPr>
          <p:cNvPr id="3" name="Flèche courbée vers la droite 2"/>
          <p:cNvSpPr/>
          <p:nvPr/>
        </p:nvSpPr>
        <p:spPr>
          <a:xfrm rot="15880200">
            <a:off x="5549451" y="1596107"/>
            <a:ext cx="2946094" cy="7153810"/>
          </a:xfrm>
          <a:prstGeom prst="curvedRightArrow">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CH">
              <a:solidFill>
                <a:schemeClr val="tx1"/>
              </a:solidFill>
            </a:endParaRPr>
          </a:p>
        </p:txBody>
      </p:sp>
      <p:sp>
        <p:nvSpPr>
          <p:cNvPr id="12" name="ZoneTexte 11"/>
          <p:cNvSpPr txBox="1"/>
          <p:nvPr/>
        </p:nvSpPr>
        <p:spPr>
          <a:xfrm>
            <a:off x="8267701" y="4384041"/>
            <a:ext cx="3324226" cy="523220"/>
          </a:xfrm>
          <a:prstGeom prst="rect">
            <a:avLst/>
          </a:prstGeom>
          <a:solidFill>
            <a:srgbClr val="FF5050"/>
          </a:solidFill>
          <a:ln>
            <a:solidFill>
              <a:schemeClr val="tx1"/>
            </a:solidFill>
          </a:ln>
        </p:spPr>
        <p:txBody>
          <a:bodyPr wrap="square" rtlCol="0">
            <a:spAutoFit/>
          </a:bodyPr>
          <a:lstStyle/>
          <a:p>
            <a:pPr algn="just"/>
            <a:r>
              <a:rPr lang="fr-CH" sz="1400" dirty="0" smtClean="0"/>
              <a:t>Même développement atteint à l’extérieur deux semaines plus tard.</a:t>
            </a:r>
            <a:endParaRPr lang="fr-CH" sz="1400" dirty="0"/>
          </a:p>
        </p:txBody>
      </p:sp>
      <p:sp>
        <p:nvSpPr>
          <p:cNvPr id="5" name="ZoneTexte 4"/>
          <p:cNvSpPr txBox="1"/>
          <p:nvPr/>
        </p:nvSpPr>
        <p:spPr>
          <a:xfrm>
            <a:off x="914400" y="5119787"/>
            <a:ext cx="3209925" cy="1384995"/>
          </a:xfrm>
          <a:prstGeom prst="rect">
            <a:avLst/>
          </a:prstGeom>
          <a:solidFill>
            <a:srgbClr val="FF5050"/>
          </a:solidFill>
          <a:ln>
            <a:solidFill>
              <a:schemeClr val="tx1"/>
            </a:solidFill>
          </a:ln>
        </p:spPr>
        <p:txBody>
          <a:bodyPr wrap="square" rtlCol="0">
            <a:spAutoFit/>
          </a:bodyPr>
          <a:lstStyle/>
          <a:p>
            <a:pPr algn="just"/>
            <a:r>
              <a:rPr lang="fr-CH" sz="1400" dirty="0" smtClean="0"/>
              <a:t>Les </a:t>
            </a:r>
            <a:r>
              <a:rPr lang="fr-CH" sz="1400" u="sng" dirty="0" smtClean="0"/>
              <a:t>écailles</a:t>
            </a:r>
            <a:r>
              <a:rPr lang="fr-CH" sz="1400" dirty="0" smtClean="0"/>
              <a:t> rigides du </a:t>
            </a:r>
            <a:r>
              <a:rPr lang="fr-CH" sz="1400" u="sng" dirty="0" smtClean="0"/>
              <a:t>bourgeon</a:t>
            </a:r>
            <a:r>
              <a:rPr lang="fr-CH" sz="1400" dirty="0" smtClean="0"/>
              <a:t> se sont recroquevillées; une deuxième protection verte s’est entrouverte. Les premières vraies feuilles sont apparues, en classe, derrière les fenêtres; </a:t>
            </a:r>
            <a:r>
              <a:rPr lang="fr-CH" sz="1400" u="sng" dirty="0" smtClean="0"/>
              <a:t>rameau</a:t>
            </a:r>
            <a:r>
              <a:rPr lang="fr-CH" sz="1400" dirty="0" smtClean="0"/>
              <a:t> dans un  gobelet avec de l’eau.</a:t>
            </a:r>
            <a:endParaRPr lang="fr-CH" sz="1400" dirty="0"/>
          </a:p>
        </p:txBody>
      </p:sp>
    </p:spTree>
    <p:extLst>
      <p:ext uri="{BB962C8B-B14F-4D97-AF65-F5344CB8AC3E}">
        <p14:creationId xmlns:p14="http://schemas.microsoft.com/office/powerpoint/2010/main" val="9382575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dirty="0"/>
          </a:p>
        </p:txBody>
      </p:sp>
      <p:pic>
        <p:nvPicPr>
          <p:cNvPr id="3074" name="Picture 2" descr="C:\Users\cke\Desktop\Tulipier\IMG_688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8883" y="1618823"/>
            <a:ext cx="4111358" cy="30835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rot="19764997">
            <a:off x="181210" y="918942"/>
            <a:ext cx="2004305" cy="400110"/>
          </a:xfrm>
          <a:prstGeom prst="rect">
            <a:avLst/>
          </a:prstGeom>
          <a:noFill/>
        </p:spPr>
        <p:txBody>
          <a:bodyPr wrap="square" rtlCol="0">
            <a:spAutoFit/>
          </a:bodyPr>
          <a:lstStyle/>
          <a:p>
            <a:r>
              <a:rPr lang="fr-CH" sz="2000" b="1" dirty="0" smtClean="0">
                <a:solidFill>
                  <a:srgbClr val="FF0000"/>
                </a:solidFill>
              </a:rPr>
              <a:t>25 avril 2018</a:t>
            </a:r>
            <a:endParaRPr lang="fr-CH" sz="2000" b="1" dirty="0">
              <a:solidFill>
                <a:srgbClr val="FF0000"/>
              </a:solidFill>
            </a:endParaRPr>
          </a:p>
        </p:txBody>
      </p:sp>
      <p:pic>
        <p:nvPicPr>
          <p:cNvPr id="6" name="Picture 3" descr="C:\Users\cke\Desktop\Tulipier\DSC0852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69" t="1822" r="29815" b="-1"/>
          <a:stretch/>
        </p:blipFill>
        <p:spPr bwMode="auto">
          <a:xfrm>
            <a:off x="4456860" y="1104436"/>
            <a:ext cx="2935375" cy="41067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C:\Users\cke\Desktop\Tulipier\DSC0852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162" t="51093" r="30307" b="20462"/>
          <a:stretch/>
        </p:blipFill>
        <p:spPr bwMode="auto">
          <a:xfrm rot="5400000">
            <a:off x="7311371" y="1704687"/>
            <a:ext cx="4106752" cy="29353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800100" y="5448300"/>
            <a:ext cx="10032336" cy="738664"/>
          </a:xfrm>
          <a:prstGeom prst="rect">
            <a:avLst/>
          </a:prstGeom>
          <a:solidFill>
            <a:srgbClr val="FF5050"/>
          </a:solidFill>
          <a:ln>
            <a:solidFill>
              <a:schemeClr val="tx1"/>
            </a:solidFill>
          </a:ln>
        </p:spPr>
        <p:txBody>
          <a:bodyPr wrap="square" rtlCol="0">
            <a:spAutoFit/>
          </a:bodyPr>
          <a:lstStyle/>
          <a:p>
            <a:pPr algn="just"/>
            <a:r>
              <a:rPr lang="fr-CH" sz="1400" dirty="0" smtClean="0"/>
              <a:t>Le 13 mars, les bourgeons foliaires se sont </a:t>
            </a:r>
            <a:r>
              <a:rPr lang="fr-CH" sz="1400" dirty="0" smtClean="0"/>
              <a:t>entrouverts</a:t>
            </a:r>
            <a:r>
              <a:rPr lang="fr-CH" sz="1400" dirty="0"/>
              <a:t>.</a:t>
            </a:r>
            <a:r>
              <a:rPr lang="fr-CH" sz="1400" dirty="0" smtClean="0"/>
              <a:t> </a:t>
            </a:r>
            <a:r>
              <a:rPr lang="fr-CH" sz="1400" dirty="0"/>
              <a:t>A</a:t>
            </a:r>
            <a:r>
              <a:rPr lang="fr-CH" sz="1400" dirty="0" smtClean="0"/>
              <a:t>u </a:t>
            </a:r>
            <a:r>
              <a:rPr lang="fr-CH" sz="1400" dirty="0" smtClean="0"/>
              <a:t>25 avril, les bourgeons floraux font leur apparition, soit six semaines plus tard. Le liquidambar possède aussi ses fleurs maintenant. Le noisetier, le magnolia, le cornouiller ont mis leur feuillage tandis que le tilleul a rattrapé son retard  au niveau des feuilles et des fleurs.</a:t>
            </a:r>
            <a:endParaRPr lang="fr-CH" sz="1400" dirty="0"/>
          </a:p>
        </p:txBody>
      </p:sp>
      <p:cxnSp>
        <p:nvCxnSpPr>
          <p:cNvPr id="9" name="Connecteur droit avec flèche 8"/>
          <p:cNvCxnSpPr/>
          <p:nvPr/>
        </p:nvCxnSpPr>
        <p:spPr>
          <a:xfrm>
            <a:off x="5924547" y="2962550"/>
            <a:ext cx="295276" cy="3905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Connecteur droit avec flèche 9"/>
          <p:cNvCxnSpPr/>
          <p:nvPr/>
        </p:nvCxnSpPr>
        <p:spPr>
          <a:xfrm>
            <a:off x="9553574" y="2039194"/>
            <a:ext cx="295276" cy="3905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a:off x="8882060" y="4401394"/>
            <a:ext cx="295276" cy="3905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a:off x="7749421" y="4206132"/>
            <a:ext cx="295276" cy="3905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4213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1026" name="Picture 2" descr="C:\Users\cke\Desktop\Tulipier\IMG_71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93653" y="1797282"/>
            <a:ext cx="4673336" cy="35050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ZoneTexte 4"/>
          <p:cNvSpPr txBox="1"/>
          <p:nvPr/>
        </p:nvSpPr>
        <p:spPr>
          <a:xfrm rot="19764997">
            <a:off x="-37623" y="1185642"/>
            <a:ext cx="2004305" cy="400110"/>
          </a:xfrm>
          <a:prstGeom prst="rect">
            <a:avLst/>
          </a:prstGeom>
          <a:noFill/>
        </p:spPr>
        <p:txBody>
          <a:bodyPr wrap="square" rtlCol="0">
            <a:spAutoFit/>
          </a:bodyPr>
          <a:lstStyle/>
          <a:p>
            <a:r>
              <a:rPr lang="fr-CH" sz="2000" b="1" dirty="0" smtClean="0">
                <a:solidFill>
                  <a:srgbClr val="FF0000"/>
                </a:solidFill>
              </a:rPr>
              <a:t>22 mai 2018</a:t>
            </a:r>
            <a:endParaRPr lang="fr-CH" sz="2000" b="1" dirty="0">
              <a:solidFill>
                <a:srgbClr val="FF0000"/>
              </a:solidFill>
            </a:endParaRPr>
          </a:p>
        </p:txBody>
      </p:sp>
      <p:pic>
        <p:nvPicPr>
          <p:cNvPr id="6" name="Picture 2" descr="C:\Users\cke\Desktop\Tulipier\IMG_69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106" r="18985"/>
          <a:stretch/>
        </p:blipFill>
        <p:spPr bwMode="auto">
          <a:xfrm rot="5400000">
            <a:off x="3534303" y="1486430"/>
            <a:ext cx="4700323" cy="35472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3" descr="C:\Users\cke\Desktop\Tulipier\IMG_698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23" r="15414"/>
          <a:stretch/>
        </p:blipFill>
        <p:spPr bwMode="auto">
          <a:xfrm>
            <a:off x="8149429" y="436884"/>
            <a:ext cx="3547269" cy="473833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285747" y="5979172"/>
            <a:ext cx="3495677" cy="523220"/>
          </a:xfrm>
          <a:prstGeom prst="rect">
            <a:avLst/>
          </a:prstGeom>
          <a:solidFill>
            <a:srgbClr val="FF5050"/>
          </a:solidFill>
          <a:ln>
            <a:solidFill>
              <a:schemeClr val="tx1"/>
            </a:solidFill>
          </a:ln>
        </p:spPr>
        <p:txBody>
          <a:bodyPr wrap="square" rtlCol="0">
            <a:spAutoFit/>
          </a:bodyPr>
          <a:lstStyle/>
          <a:p>
            <a:pPr algn="just"/>
            <a:r>
              <a:rPr lang="fr-CH" sz="1400" dirty="0" smtClean="0"/>
              <a:t>Au 22 mai, la plupart des </a:t>
            </a:r>
            <a:r>
              <a:rPr lang="fr-CH" sz="1400" u="sng" dirty="0" smtClean="0"/>
              <a:t>bourgeons floraux </a:t>
            </a:r>
            <a:r>
              <a:rPr lang="fr-CH" sz="1400" dirty="0" smtClean="0"/>
              <a:t>sont ouverts.</a:t>
            </a:r>
            <a:endParaRPr lang="fr-CH" sz="1400" dirty="0"/>
          </a:p>
        </p:txBody>
      </p:sp>
      <p:sp>
        <p:nvSpPr>
          <p:cNvPr id="9" name="ZoneTexte 8"/>
          <p:cNvSpPr txBox="1"/>
          <p:nvPr/>
        </p:nvSpPr>
        <p:spPr>
          <a:xfrm>
            <a:off x="4110830" y="5738933"/>
            <a:ext cx="3495677" cy="523220"/>
          </a:xfrm>
          <a:prstGeom prst="rect">
            <a:avLst/>
          </a:prstGeom>
          <a:solidFill>
            <a:srgbClr val="FF5050"/>
          </a:solidFill>
          <a:ln>
            <a:solidFill>
              <a:schemeClr val="tx1"/>
            </a:solidFill>
          </a:ln>
        </p:spPr>
        <p:txBody>
          <a:bodyPr wrap="square" rtlCol="0">
            <a:spAutoFit/>
          </a:bodyPr>
          <a:lstStyle/>
          <a:p>
            <a:pPr algn="just"/>
            <a:r>
              <a:rPr lang="fr-CH" sz="1400" dirty="0" smtClean="0"/>
              <a:t>Les </a:t>
            </a:r>
            <a:r>
              <a:rPr lang="fr-CH" sz="1400" u="sng" dirty="0" smtClean="0"/>
              <a:t>fleurs</a:t>
            </a:r>
            <a:r>
              <a:rPr lang="fr-CH" sz="1400" dirty="0" smtClean="0"/>
              <a:t> sont colorées de jaune et d’orange; les 3 </a:t>
            </a:r>
            <a:r>
              <a:rPr lang="fr-CH" sz="1400" u="sng" dirty="0" smtClean="0"/>
              <a:t>sépales</a:t>
            </a:r>
            <a:r>
              <a:rPr lang="fr-CH" sz="1400" dirty="0" smtClean="0"/>
              <a:t> verts pendent sous la </a:t>
            </a:r>
            <a:r>
              <a:rPr lang="fr-CH" sz="1400" u="sng" dirty="0" smtClean="0"/>
              <a:t>corolle</a:t>
            </a:r>
            <a:r>
              <a:rPr lang="fr-CH" sz="1400" dirty="0" smtClean="0"/>
              <a:t>.</a:t>
            </a:r>
            <a:endParaRPr lang="fr-CH" sz="1400" dirty="0"/>
          </a:p>
        </p:txBody>
      </p:sp>
      <p:sp>
        <p:nvSpPr>
          <p:cNvPr id="10" name="ZoneTexte 9"/>
          <p:cNvSpPr txBox="1"/>
          <p:nvPr/>
        </p:nvSpPr>
        <p:spPr>
          <a:xfrm>
            <a:off x="8149429" y="5431156"/>
            <a:ext cx="3495677" cy="523220"/>
          </a:xfrm>
          <a:prstGeom prst="rect">
            <a:avLst/>
          </a:prstGeom>
          <a:solidFill>
            <a:srgbClr val="FF5050"/>
          </a:solidFill>
          <a:ln>
            <a:solidFill>
              <a:schemeClr val="tx1"/>
            </a:solidFill>
          </a:ln>
        </p:spPr>
        <p:txBody>
          <a:bodyPr wrap="square" rtlCol="0">
            <a:spAutoFit/>
          </a:bodyPr>
          <a:lstStyle/>
          <a:p>
            <a:pPr algn="just"/>
            <a:r>
              <a:rPr lang="fr-CH" sz="1400" dirty="0" smtClean="0"/>
              <a:t>6 </a:t>
            </a:r>
            <a:r>
              <a:rPr lang="fr-CH" sz="1400" u="sng" dirty="0" smtClean="0"/>
              <a:t>pétales</a:t>
            </a:r>
            <a:r>
              <a:rPr lang="fr-CH" sz="1400" dirty="0" smtClean="0"/>
              <a:t> entourent les </a:t>
            </a:r>
            <a:r>
              <a:rPr lang="fr-CH" sz="1400" u="sng" dirty="0" smtClean="0"/>
              <a:t>étamines</a:t>
            </a:r>
            <a:r>
              <a:rPr lang="fr-CH" sz="1400" dirty="0" smtClean="0"/>
              <a:t> très nombreuses et le </a:t>
            </a:r>
            <a:r>
              <a:rPr lang="fr-CH" sz="1400" u="sng" dirty="0" smtClean="0"/>
              <a:t>pistil</a:t>
            </a:r>
            <a:r>
              <a:rPr lang="fr-CH" sz="1400" dirty="0" smtClean="0"/>
              <a:t>.</a:t>
            </a:r>
            <a:endParaRPr lang="fr-CH" sz="1400" dirty="0"/>
          </a:p>
        </p:txBody>
      </p:sp>
    </p:spTree>
    <p:extLst>
      <p:ext uri="{BB962C8B-B14F-4D97-AF65-F5344CB8AC3E}">
        <p14:creationId xmlns:p14="http://schemas.microsoft.com/office/powerpoint/2010/main" val="231473608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876300" y="346075"/>
            <a:ext cx="10515600" cy="1325563"/>
          </a:xfrm>
        </p:spPr>
        <p:txBody>
          <a:bodyPr/>
          <a:lstStyle/>
          <a:p>
            <a:endParaRPr lang="fr-CH"/>
          </a:p>
        </p:txBody>
      </p:sp>
      <p:pic>
        <p:nvPicPr>
          <p:cNvPr id="2052" name="Picture 4" descr="C:\Users\cke\Desktop\Tulipier\IMG_6985.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313" t="20490" r="1" b="5910"/>
          <a:stretch/>
        </p:blipFill>
        <p:spPr bwMode="auto">
          <a:xfrm rot="5400000">
            <a:off x="156865" y="1131976"/>
            <a:ext cx="4294189" cy="32025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Picture 2" descr="C:\Users\cke\Desktop\Tulipier\IMG_70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3807020" y="1089422"/>
            <a:ext cx="4295776" cy="32218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3" descr="C:\Users\cke\Desktop\Tulipier\IMG_69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491115" y="1065709"/>
            <a:ext cx="4295776" cy="32692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676273" y="5147864"/>
            <a:ext cx="3228978" cy="523220"/>
          </a:xfrm>
          <a:prstGeom prst="rect">
            <a:avLst/>
          </a:prstGeom>
          <a:solidFill>
            <a:srgbClr val="FF5050"/>
          </a:solidFill>
          <a:ln>
            <a:solidFill>
              <a:schemeClr val="tx1"/>
            </a:solidFill>
          </a:ln>
        </p:spPr>
        <p:txBody>
          <a:bodyPr wrap="square" rtlCol="0">
            <a:spAutoFit/>
          </a:bodyPr>
          <a:lstStyle/>
          <a:p>
            <a:pPr algn="just"/>
            <a:r>
              <a:rPr lang="fr-CH" sz="1400" dirty="0" smtClean="0"/>
              <a:t>Les </a:t>
            </a:r>
            <a:r>
              <a:rPr lang="fr-CH" sz="1400" u="sng" dirty="0" smtClean="0"/>
              <a:t>anthères</a:t>
            </a:r>
            <a:r>
              <a:rPr lang="fr-CH" sz="1400" dirty="0" smtClean="0"/>
              <a:t> contiennent du </a:t>
            </a:r>
            <a:r>
              <a:rPr lang="fr-CH" sz="1400" u="sng" dirty="0" smtClean="0"/>
              <a:t>pollen</a:t>
            </a:r>
            <a:r>
              <a:rPr lang="fr-CH" sz="1400" dirty="0" smtClean="0"/>
              <a:t> orangé.</a:t>
            </a:r>
            <a:endParaRPr lang="fr-CH" sz="1400" dirty="0"/>
          </a:p>
        </p:txBody>
      </p:sp>
      <p:sp>
        <p:nvSpPr>
          <p:cNvPr id="14" name="ZoneTexte 13"/>
          <p:cNvSpPr txBox="1"/>
          <p:nvPr/>
        </p:nvSpPr>
        <p:spPr>
          <a:xfrm>
            <a:off x="4343992" y="5147864"/>
            <a:ext cx="3228978" cy="738664"/>
          </a:xfrm>
          <a:prstGeom prst="rect">
            <a:avLst/>
          </a:prstGeom>
          <a:solidFill>
            <a:srgbClr val="FF5050"/>
          </a:solidFill>
          <a:ln>
            <a:solidFill>
              <a:schemeClr val="tx1"/>
            </a:solidFill>
          </a:ln>
        </p:spPr>
        <p:txBody>
          <a:bodyPr wrap="square" rtlCol="0">
            <a:spAutoFit/>
          </a:bodyPr>
          <a:lstStyle/>
          <a:p>
            <a:pPr algn="just"/>
            <a:r>
              <a:rPr lang="fr-CH" sz="1400" dirty="0" smtClean="0"/>
              <a:t>Les fleurs sont odorantes et peuvent attirer des abeilles; cet arbre ne fleurit qu’après une vingtaine d’années.</a:t>
            </a:r>
            <a:endParaRPr lang="fr-CH" sz="1400" dirty="0"/>
          </a:p>
        </p:txBody>
      </p:sp>
      <p:sp>
        <p:nvSpPr>
          <p:cNvPr id="15" name="ZoneTexte 14"/>
          <p:cNvSpPr txBox="1"/>
          <p:nvPr/>
        </p:nvSpPr>
        <p:spPr>
          <a:xfrm>
            <a:off x="8044655" y="5147864"/>
            <a:ext cx="3228978" cy="738664"/>
          </a:xfrm>
          <a:prstGeom prst="rect">
            <a:avLst/>
          </a:prstGeom>
          <a:solidFill>
            <a:srgbClr val="FF5050"/>
          </a:solidFill>
          <a:ln>
            <a:solidFill>
              <a:schemeClr val="tx1"/>
            </a:solidFill>
          </a:ln>
        </p:spPr>
        <p:txBody>
          <a:bodyPr wrap="square" rtlCol="0">
            <a:spAutoFit/>
          </a:bodyPr>
          <a:lstStyle/>
          <a:p>
            <a:pPr algn="just"/>
            <a:r>
              <a:rPr lang="fr-CH" sz="1400" dirty="0" smtClean="0"/>
              <a:t>Fleur de tulipe pour comparaison; c’est cette ressemblance qui a donné le nom </a:t>
            </a:r>
            <a:r>
              <a:rPr lang="fr-CH" sz="1400" dirty="0" smtClean="0"/>
              <a:t>à </a:t>
            </a:r>
            <a:r>
              <a:rPr lang="fr-CH" sz="1400" dirty="0" smtClean="0"/>
              <a:t>cette </a:t>
            </a:r>
            <a:r>
              <a:rPr lang="fr-CH" sz="1400" dirty="0" smtClean="0"/>
              <a:t>essence.</a:t>
            </a:r>
            <a:endParaRPr lang="fr-CH" sz="1400" dirty="0"/>
          </a:p>
        </p:txBody>
      </p:sp>
    </p:spTree>
    <p:extLst>
      <p:ext uri="{BB962C8B-B14F-4D97-AF65-F5344CB8AC3E}">
        <p14:creationId xmlns:p14="http://schemas.microsoft.com/office/powerpoint/2010/main" val="784525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7986" b="11581"/>
          <a:stretch/>
        </p:blipFill>
        <p:spPr>
          <a:xfrm rot="5400000">
            <a:off x="-104582" y="1342407"/>
            <a:ext cx="4667314" cy="3305174"/>
          </a:xfrm>
          <a:ln>
            <a:solidFill>
              <a:schemeClr val="tx1"/>
            </a:solidFill>
          </a:ln>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45826"/>
          <a:stretch/>
        </p:blipFill>
        <p:spPr>
          <a:xfrm>
            <a:off x="4220348" y="635996"/>
            <a:ext cx="3389537" cy="4692652"/>
          </a:xfrm>
          <a:prstGeom prst="rect">
            <a:avLst/>
          </a:prstGeom>
          <a:ln>
            <a:solidFill>
              <a:schemeClr val="tx1"/>
            </a:solidFill>
          </a:ln>
        </p:spPr>
      </p:pic>
      <p:sp>
        <p:nvSpPr>
          <p:cNvPr id="3" name="ZoneTexte 2"/>
          <p:cNvSpPr txBox="1"/>
          <p:nvPr/>
        </p:nvSpPr>
        <p:spPr>
          <a:xfrm>
            <a:off x="743227" y="5560389"/>
            <a:ext cx="3009531" cy="307777"/>
          </a:xfrm>
          <a:prstGeom prst="rect">
            <a:avLst/>
          </a:prstGeom>
          <a:solidFill>
            <a:srgbClr val="FF5050"/>
          </a:solidFill>
          <a:ln>
            <a:solidFill>
              <a:schemeClr val="tx1"/>
            </a:solidFill>
          </a:ln>
        </p:spPr>
        <p:txBody>
          <a:bodyPr wrap="square" rtlCol="0">
            <a:spAutoFit/>
          </a:bodyPr>
          <a:lstStyle/>
          <a:p>
            <a:r>
              <a:rPr lang="fr-CH" sz="1400" dirty="0" smtClean="0"/>
              <a:t>Fruit encore vert, présent sur l’arbre</a:t>
            </a:r>
            <a:endParaRPr lang="fr-CH" sz="1400" dirty="0"/>
          </a:p>
        </p:txBody>
      </p:sp>
      <p:sp>
        <p:nvSpPr>
          <p:cNvPr id="6" name="ZoneTexte 5"/>
          <p:cNvSpPr txBox="1"/>
          <p:nvPr/>
        </p:nvSpPr>
        <p:spPr>
          <a:xfrm>
            <a:off x="4220348" y="5524444"/>
            <a:ext cx="3389537" cy="523220"/>
          </a:xfrm>
          <a:prstGeom prst="rect">
            <a:avLst/>
          </a:prstGeom>
          <a:solidFill>
            <a:srgbClr val="FF5050"/>
          </a:solidFill>
          <a:ln>
            <a:solidFill>
              <a:schemeClr val="tx1"/>
            </a:solidFill>
          </a:ln>
        </p:spPr>
        <p:txBody>
          <a:bodyPr wrap="square" rtlCol="0">
            <a:spAutoFit/>
          </a:bodyPr>
          <a:lstStyle/>
          <a:p>
            <a:pPr algn="just"/>
            <a:r>
              <a:rPr lang="fr-CH" sz="1400" dirty="0" smtClean="0"/>
              <a:t>Fruit sec, présent sur le sol, au pied de l’arbre; maturité des graines dès octobre</a:t>
            </a:r>
            <a:endParaRPr lang="fr-CH" sz="1400" dirty="0"/>
          </a:p>
        </p:txBody>
      </p:sp>
      <p:sp>
        <p:nvSpPr>
          <p:cNvPr id="8" name="ZoneTexte 7"/>
          <p:cNvSpPr txBox="1"/>
          <p:nvPr/>
        </p:nvSpPr>
        <p:spPr>
          <a:xfrm rot="19764997">
            <a:off x="28832" y="506866"/>
            <a:ext cx="2101826" cy="400110"/>
          </a:xfrm>
          <a:prstGeom prst="rect">
            <a:avLst/>
          </a:prstGeom>
          <a:noFill/>
        </p:spPr>
        <p:txBody>
          <a:bodyPr wrap="square" rtlCol="0">
            <a:spAutoFit/>
          </a:bodyPr>
          <a:lstStyle/>
          <a:p>
            <a:r>
              <a:rPr lang="fr-CH" sz="2000" b="1" dirty="0" smtClean="0">
                <a:solidFill>
                  <a:srgbClr val="FF0000"/>
                </a:solidFill>
              </a:rPr>
              <a:t>ÉTÉ 31 août 2017</a:t>
            </a:r>
            <a:endParaRPr lang="fr-CH" sz="2000" b="1" dirty="0">
              <a:solidFill>
                <a:srgbClr val="FF0000"/>
              </a:solidFill>
            </a:endParaRPr>
          </a:p>
        </p:txBody>
      </p:sp>
      <p:sp>
        <p:nvSpPr>
          <p:cNvPr id="9" name="ZoneTexte 8"/>
          <p:cNvSpPr txBox="1"/>
          <p:nvPr/>
        </p:nvSpPr>
        <p:spPr>
          <a:xfrm rot="19829930">
            <a:off x="3083596" y="763750"/>
            <a:ext cx="3207238" cy="400110"/>
          </a:xfrm>
          <a:prstGeom prst="rect">
            <a:avLst/>
          </a:prstGeom>
          <a:noFill/>
        </p:spPr>
        <p:txBody>
          <a:bodyPr wrap="square" rtlCol="0">
            <a:spAutoFit/>
          </a:bodyPr>
          <a:lstStyle/>
          <a:p>
            <a:r>
              <a:rPr lang="fr-CH" sz="2000" b="1" dirty="0" smtClean="0">
                <a:solidFill>
                  <a:srgbClr val="FF0000"/>
                </a:solidFill>
              </a:rPr>
              <a:t>AUTOMNE 14 octobre 2017</a:t>
            </a:r>
            <a:endParaRPr lang="fr-CH" sz="2000" b="1" dirty="0">
              <a:solidFill>
                <a:srgbClr val="FF0000"/>
              </a:solidFill>
            </a:endParaRPr>
          </a:p>
        </p:txBody>
      </p:sp>
      <p:pic>
        <p:nvPicPr>
          <p:cNvPr id="10" name="Picture 4" descr="C:\Users\cke\Desktop\Tulipier\IMG_71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7211" r="2574" b="22419"/>
          <a:stretch/>
        </p:blipFill>
        <p:spPr bwMode="auto">
          <a:xfrm rot="5400000">
            <a:off x="7397840" y="1287554"/>
            <a:ext cx="4692655" cy="33895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8049399" y="5539127"/>
            <a:ext cx="3389537" cy="523220"/>
          </a:xfrm>
          <a:prstGeom prst="rect">
            <a:avLst/>
          </a:prstGeom>
          <a:solidFill>
            <a:srgbClr val="FF5050"/>
          </a:solidFill>
          <a:ln>
            <a:solidFill>
              <a:schemeClr val="tx1"/>
            </a:solidFill>
          </a:ln>
        </p:spPr>
        <p:txBody>
          <a:bodyPr wrap="square" rtlCol="0">
            <a:spAutoFit/>
          </a:bodyPr>
          <a:lstStyle/>
          <a:p>
            <a:pPr algn="just"/>
            <a:r>
              <a:rPr lang="fr-CH" sz="1400" dirty="0" smtClean="0"/>
              <a:t>La fleur fécondée se dresse un peu à la manière d’un cône de sapin.</a:t>
            </a:r>
            <a:endParaRPr lang="fr-CH" sz="1400" dirty="0"/>
          </a:p>
        </p:txBody>
      </p:sp>
      <p:sp>
        <p:nvSpPr>
          <p:cNvPr id="12" name="ZoneTexte 11"/>
          <p:cNvSpPr txBox="1"/>
          <p:nvPr/>
        </p:nvSpPr>
        <p:spPr>
          <a:xfrm rot="19764997">
            <a:off x="7235290" y="653101"/>
            <a:ext cx="2840232" cy="400110"/>
          </a:xfrm>
          <a:prstGeom prst="rect">
            <a:avLst/>
          </a:prstGeom>
          <a:noFill/>
        </p:spPr>
        <p:txBody>
          <a:bodyPr wrap="square" rtlCol="0">
            <a:spAutoFit/>
          </a:bodyPr>
          <a:lstStyle/>
          <a:p>
            <a:r>
              <a:rPr lang="fr-CH" sz="2000" b="1" dirty="0" smtClean="0">
                <a:solidFill>
                  <a:srgbClr val="FF0000"/>
                </a:solidFill>
              </a:rPr>
              <a:t>PRINTEMPS 22 mai 2018</a:t>
            </a:r>
            <a:endParaRPr lang="fr-CH" sz="2000" b="1" dirty="0">
              <a:solidFill>
                <a:srgbClr val="FF0000"/>
              </a:solidFill>
            </a:endParaRPr>
          </a:p>
        </p:txBody>
      </p:sp>
    </p:spTree>
    <p:extLst>
      <p:ext uri="{BB962C8B-B14F-4D97-AF65-F5344CB8AC3E}">
        <p14:creationId xmlns:p14="http://schemas.microsoft.com/office/powerpoint/2010/main" val="10687983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4" name="Espace réservé du contenu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73317"/>
          <a:stretch/>
        </p:blipFill>
        <p:spPr>
          <a:xfrm>
            <a:off x="771137" y="363985"/>
            <a:ext cx="6906623" cy="2457219"/>
          </a:xfrm>
          <a:prstGeom prst="rect">
            <a:avLst/>
          </a:prstGeom>
          <a:ln>
            <a:solidFill>
              <a:schemeClr val="tx1"/>
            </a:solidFill>
          </a:ln>
        </p:spPr>
      </p:pic>
      <p:sp>
        <p:nvSpPr>
          <p:cNvPr id="5" name="ZoneTexte 4"/>
          <p:cNvSpPr txBox="1"/>
          <p:nvPr/>
        </p:nvSpPr>
        <p:spPr>
          <a:xfrm>
            <a:off x="763480" y="2965142"/>
            <a:ext cx="6951215" cy="523220"/>
          </a:xfrm>
          <a:prstGeom prst="rect">
            <a:avLst/>
          </a:prstGeom>
          <a:solidFill>
            <a:srgbClr val="FFFF66"/>
          </a:solidFill>
          <a:ln>
            <a:solidFill>
              <a:schemeClr val="tx1"/>
            </a:solidFill>
          </a:ln>
        </p:spPr>
        <p:txBody>
          <a:bodyPr wrap="square" rtlCol="0">
            <a:spAutoFit/>
          </a:bodyPr>
          <a:lstStyle/>
          <a:p>
            <a:pPr algn="just"/>
            <a:r>
              <a:rPr lang="fr-CH" sz="1400" dirty="0" smtClean="0"/>
              <a:t>Mon arbre pousse en pleine ville de Martigny dans le sol </a:t>
            </a:r>
            <a:r>
              <a:rPr lang="fr-CH" sz="1400" smtClean="0"/>
              <a:t>meuble d’un </a:t>
            </a:r>
            <a:r>
              <a:rPr lang="fr-CH" sz="1400" dirty="0" smtClean="0"/>
              <a:t>parc (altitude de 485 mètres). Il est entouré de gazon. Il est abrité par des bâtiments. </a:t>
            </a:r>
            <a:endParaRPr lang="fr-CH" sz="1400"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200" y="3697178"/>
            <a:ext cx="3254136" cy="2711771"/>
          </a:xfrm>
          <a:prstGeom prst="rect">
            <a:avLst/>
          </a:prstGeom>
          <a:ln>
            <a:solidFill>
              <a:schemeClr val="tx1"/>
            </a:solidFill>
          </a:ln>
        </p:spPr>
      </p:pic>
      <p:sp>
        <p:nvSpPr>
          <p:cNvPr id="7" name="ZoneTexte 6"/>
          <p:cNvSpPr txBox="1"/>
          <p:nvPr/>
        </p:nvSpPr>
        <p:spPr>
          <a:xfrm>
            <a:off x="5370990" y="5885729"/>
            <a:ext cx="2450237" cy="523220"/>
          </a:xfrm>
          <a:prstGeom prst="rect">
            <a:avLst/>
          </a:prstGeom>
          <a:solidFill>
            <a:srgbClr val="FFFF66"/>
          </a:solidFill>
          <a:ln>
            <a:solidFill>
              <a:schemeClr val="tx1"/>
            </a:solidFill>
          </a:ln>
        </p:spPr>
        <p:txBody>
          <a:bodyPr wrap="square" rtlCol="0">
            <a:spAutoFit/>
          </a:bodyPr>
          <a:lstStyle/>
          <a:p>
            <a:pPr algn="just"/>
            <a:r>
              <a:rPr lang="fr-CH" sz="1400" dirty="0" smtClean="0"/>
              <a:t>Son écorce craquelée héberge  des mousses et des lichens.</a:t>
            </a:r>
            <a:endParaRPr lang="fr-CH" sz="1400" dirty="0"/>
          </a:p>
        </p:txBody>
      </p:sp>
      <p:sp>
        <p:nvSpPr>
          <p:cNvPr id="3" name="ZoneTexte 2"/>
          <p:cNvSpPr txBox="1"/>
          <p:nvPr/>
        </p:nvSpPr>
        <p:spPr>
          <a:xfrm>
            <a:off x="5724525" y="4581525"/>
            <a:ext cx="5400676" cy="646331"/>
          </a:xfrm>
          <a:prstGeom prst="rect">
            <a:avLst/>
          </a:prstGeom>
          <a:noFill/>
        </p:spPr>
        <p:txBody>
          <a:bodyPr wrap="square" rtlCol="0">
            <a:spAutoFit/>
          </a:bodyPr>
          <a:lstStyle/>
          <a:p>
            <a:r>
              <a:rPr lang="fr-CH" dirty="0">
                <a:hlinkClick r:id="rId5"/>
              </a:rPr>
              <a:t>https://</a:t>
            </a:r>
            <a:r>
              <a:rPr lang="fr-CH" dirty="0" smtClean="0">
                <a:hlinkClick r:id="rId5"/>
              </a:rPr>
              <a:t>www.youtube.com/watch?v=VZsXMho-MWs</a:t>
            </a:r>
            <a:endParaRPr lang="fr-CH" dirty="0" smtClean="0"/>
          </a:p>
          <a:p>
            <a:endParaRPr lang="fr-CH" dirty="0"/>
          </a:p>
        </p:txBody>
      </p:sp>
      <p:sp>
        <p:nvSpPr>
          <p:cNvPr id="8" name="ZoneTexte 7"/>
          <p:cNvSpPr txBox="1"/>
          <p:nvPr/>
        </p:nvSpPr>
        <p:spPr>
          <a:xfrm>
            <a:off x="5724525" y="3905250"/>
            <a:ext cx="4019550" cy="646331"/>
          </a:xfrm>
          <a:prstGeom prst="rect">
            <a:avLst/>
          </a:prstGeom>
          <a:noFill/>
        </p:spPr>
        <p:txBody>
          <a:bodyPr wrap="square" rtlCol="0">
            <a:spAutoFit/>
          </a:bodyPr>
          <a:lstStyle/>
          <a:p>
            <a:r>
              <a:rPr lang="fr-CH" dirty="0" smtClean="0"/>
              <a:t>Suivre ce lien pour une courte vidéo très instructive : durée 7’10</a:t>
            </a:r>
            <a:endParaRPr lang="fr-CH" dirty="0"/>
          </a:p>
        </p:txBody>
      </p:sp>
    </p:spTree>
    <p:extLst>
      <p:ext uri="{BB962C8B-B14F-4D97-AF65-F5344CB8AC3E}">
        <p14:creationId xmlns:p14="http://schemas.microsoft.com/office/powerpoint/2010/main" val="4055299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3078" name="Picture 6" descr="https://upload.wikimedia.org/wikipedia/commons/thumb/f/f1/Liriodendron_tulipifera_range_map_3.png/1024px-Liriodendron_tulipifera_range_map_3.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150" y="257174"/>
            <a:ext cx="4036390" cy="40363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184150" y="4455132"/>
            <a:ext cx="4036390" cy="1384995"/>
          </a:xfrm>
          <a:prstGeom prst="rect">
            <a:avLst/>
          </a:prstGeom>
          <a:solidFill>
            <a:srgbClr val="00B050"/>
          </a:solidFill>
          <a:ln>
            <a:solidFill>
              <a:schemeClr val="tx1"/>
            </a:solidFill>
          </a:ln>
        </p:spPr>
        <p:txBody>
          <a:bodyPr wrap="square" rtlCol="0">
            <a:spAutoFit/>
          </a:bodyPr>
          <a:lstStyle/>
          <a:p>
            <a:pPr algn="just"/>
            <a:r>
              <a:rPr lang="fr-CH" sz="1400" dirty="0"/>
              <a:t>Son aire de distribution s'étend de l'</a:t>
            </a:r>
            <a:r>
              <a:rPr lang="fr-CH" sz="1400" dirty="0">
                <a:hlinkClick r:id="rId3" tooltip="Arkansas"/>
              </a:rPr>
              <a:t>Arkansas</a:t>
            </a:r>
            <a:r>
              <a:rPr lang="fr-CH" sz="1400" dirty="0"/>
              <a:t> et l'</a:t>
            </a:r>
            <a:r>
              <a:rPr lang="fr-CH" sz="1400" dirty="0">
                <a:hlinkClick r:id="rId4" tooltip="Alabama"/>
              </a:rPr>
              <a:t>Alabama</a:t>
            </a:r>
            <a:r>
              <a:rPr lang="fr-CH" sz="1400" dirty="0"/>
              <a:t> jusqu'au </a:t>
            </a:r>
            <a:r>
              <a:rPr lang="fr-CH" sz="1400" dirty="0">
                <a:hlinkClick r:id="rId5" tooltip="Michigan"/>
              </a:rPr>
              <a:t>Michigan</a:t>
            </a:r>
            <a:r>
              <a:rPr lang="fr-CH" sz="1400" dirty="0"/>
              <a:t>, </a:t>
            </a:r>
            <a:r>
              <a:rPr lang="fr-CH" sz="1400" dirty="0">
                <a:hlinkClick r:id="rId6" tooltip="New York"/>
              </a:rPr>
              <a:t>New York</a:t>
            </a:r>
            <a:r>
              <a:rPr lang="fr-CH" sz="1400" dirty="0"/>
              <a:t> et le sud du </a:t>
            </a:r>
            <a:r>
              <a:rPr lang="fr-CH" sz="1400" dirty="0">
                <a:hlinkClick r:id="rId7" tooltip="Canada"/>
              </a:rPr>
              <a:t>Canada</a:t>
            </a:r>
            <a:r>
              <a:rPr lang="fr-CH" sz="1400" baseline="30000" dirty="0">
                <a:hlinkClick r:id="rId8"/>
              </a:rPr>
              <a:t>1</a:t>
            </a:r>
            <a:r>
              <a:rPr lang="fr-CH" sz="1400" dirty="0"/>
              <a:t>. Il pousse dans les sols bien drainés des bassins des rivières et évite les sols trop calcaires. Dans les forêts mixtes, il est associé au </a:t>
            </a:r>
            <a:r>
              <a:rPr lang="fr-CH" sz="1400" dirty="0">
                <a:hlinkClick r:id="rId9" tooltip="Noyer noir"/>
              </a:rPr>
              <a:t>noyer noir</a:t>
            </a:r>
            <a:r>
              <a:rPr lang="fr-CH" sz="1400" dirty="0"/>
              <a:t>, au </a:t>
            </a:r>
            <a:r>
              <a:rPr lang="fr-CH" sz="1400" dirty="0">
                <a:hlinkClick r:id="rId10" tooltip="Caryer"/>
              </a:rPr>
              <a:t>caryer</a:t>
            </a:r>
            <a:r>
              <a:rPr lang="fr-CH" sz="1400" dirty="0"/>
              <a:t> et au </a:t>
            </a:r>
            <a:r>
              <a:rPr lang="fr-CH" sz="1400" dirty="0">
                <a:hlinkClick r:id="rId11" tooltip="Quercus alba"/>
              </a:rPr>
              <a:t>chêne blanc </a:t>
            </a:r>
            <a:r>
              <a:rPr lang="fr-CH" sz="1400" dirty="0" smtClean="0">
                <a:hlinkClick r:id="rId11" tooltip="Quercus alba"/>
              </a:rPr>
              <a:t>d'Amérique</a:t>
            </a:r>
            <a:r>
              <a:rPr lang="fr-CH" sz="1400" dirty="0" smtClean="0"/>
              <a:t>.</a:t>
            </a:r>
            <a:endParaRPr lang="fr-CH" sz="1400" dirty="0"/>
          </a:p>
        </p:txBody>
      </p:sp>
      <p:sp>
        <p:nvSpPr>
          <p:cNvPr id="13" name="ZoneTexte 12"/>
          <p:cNvSpPr txBox="1"/>
          <p:nvPr/>
        </p:nvSpPr>
        <p:spPr>
          <a:xfrm>
            <a:off x="7137400" y="5101463"/>
            <a:ext cx="3282950" cy="738664"/>
          </a:xfrm>
          <a:prstGeom prst="rect">
            <a:avLst/>
          </a:prstGeom>
          <a:solidFill>
            <a:srgbClr val="00B050"/>
          </a:solidFill>
          <a:ln>
            <a:solidFill>
              <a:schemeClr val="tx1"/>
            </a:solidFill>
          </a:ln>
        </p:spPr>
        <p:txBody>
          <a:bodyPr wrap="square" rtlCol="0">
            <a:spAutoFit/>
          </a:bodyPr>
          <a:lstStyle/>
          <a:p>
            <a:pPr algn="just"/>
            <a:r>
              <a:rPr lang="fr-CH" sz="1400" dirty="0"/>
              <a:t>L'arbre a été introduit en </a:t>
            </a:r>
            <a:r>
              <a:rPr lang="fr-CH" sz="1400" dirty="0">
                <a:hlinkClick r:id="rId12" tooltip="Europe"/>
              </a:rPr>
              <a:t>Europe</a:t>
            </a:r>
            <a:r>
              <a:rPr lang="fr-CH" sz="1400" dirty="0"/>
              <a:t> en </a:t>
            </a:r>
            <a:r>
              <a:rPr lang="fr-CH" sz="1400" dirty="0">
                <a:hlinkClick r:id="rId13" tooltip="1663"/>
              </a:rPr>
              <a:t>1663</a:t>
            </a:r>
            <a:r>
              <a:rPr lang="fr-CH" sz="1400" dirty="0"/>
              <a:t> et il est depuis courant dans les parcs du </a:t>
            </a:r>
            <a:r>
              <a:rPr lang="fr-CH" sz="1400" dirty="0" smtClean="0"/>
              <a:t>continent.</a:t>
            </a:r>
            <a:endParaRPr lang="fr-CH" sz="1400" dirty="0"/>
          </a:p>
        </p:txBody>
      </p:sp>
      <p:pic>
        <p:nvPicPr>
          <p:cNvPr id="3080" name="Picture 8" descr="Résultat de recherche d'images pour &quot;amérique europe carte&quo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37400" y="838199"/>
            <a:ext cx="3282950" cy="40876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Flèche droite 6"/>
          <p:cNvSpPr/>
          <p:nvPr/>
        </p:nvSpPr>
        <p:spPr>
          <a:xfrm rot="20674273">
            <a:off x="2604829" y="2791006"/>
            <a:ext cx="5207134" cy="305906"/>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Flèche droite 7"/>
          <p:cNvSpPr/>
          <p:nvPr/>
        </p:nvSpPr>
        <p:spPr>
          <a:xfrm rot="20797737">
            <a:off x="8158691" y="1950883"/>
            <a:ext cx="1712527" cy="305961"/>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6646896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022" y="1099752"/>
            <a:ext cx="3577281" cy="4769708"/>
          </a:xfrm>
          <a:prstGeom prst="rect">
            <a:avLst/>
          </a:prstGeom>
          <a:ln>
            <a:solidFill>
              <a:schemeClr val="tx1"/>
            </a:solidFill>
          </a:ln>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625914" y="2854411"/>
            <a:ext cx="1594022" cy="1594022"/>
          </a:xfrm>
          <a:prstGeom prst="rect">
            <a:avLst/>
          </a:prstGeom>
          <a:ln>
            <a:solidFill>
              <a:schemeClr val="tx1"/>
            </a:solidFill>
          </a:ln>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625914" y="4905632"/>
            <a:ext cx="1594022" cy="1594022"/>
          </a:xfrm>
          <a:prstGeom prst="rect">
            <a:avLst/>
          </a:prstGeom>
          <a:ln>
            <a:solidFill>
              <a:schemeClr val="tx1"/>
            </a:solidFill>
          </a:ln>
        </p:spPr>
      </p:pic>
      <p:sp>
        <p:nvSpPr>
          <p:cNvPr id="2" name="ZoneTexte 1"/>
          <p:cNvSpPr txBox="1"/>
          <p:nvPr/>
        </p:nvSpPr>
        <p:spPr>
          <a:xfrm>
            <a:off x="595698" y="345301"/>
            <a:ext cx="3484605" cy="584775"/>
          </a:xfrm>
          <a:prstGeom prst="rect">
            <a:avLst/>
          </a:prstGeom>
          <a:noFill/>
        </p:spPr>
        <p:txBody>
          <a:bodyPr wrap="square" rtlCol="0">
            <a:spAutoFit/>
          </a:bodyPr>
          <a:lstStyle/>
          <a:p>
            <a:r>
              <a:rPr lang="fr-CH" sz="3200" b="1" dirty="0" smtClean="0">
                <a:solidFill>
                  <a:srgbClr val="FF0000"/>
                </a:solidFill>
              </a:rPr>
              <a:t>ÉTÉ 31 août 2017</a:t>
            </a:r>
            <a:endParaRPr lang="fr-CH" sz="3200" b="1" dirty="0">
              <a:solidFill>
                <a:srgbClr val="FF0000"/>
              </a:solidFill>
            </a:endParaRPr>
          </a:p>
        </p:txBody>
      </p:sp>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360244" y="766120"/>
            <a:ext cx="2125362" cy="1594022"/>
          </a:xfrm>
          <a:prstGeom prst="rect">
            <a:avLst/>
          </a:prstGeom>
          <a:ln>
            <a:solidFill>
              <a:schemeClr val="tx1"/>
            </a:solidFill>
          </a:ln>
        </p:spPr>
      </p:pic>
      <p:sp>
        <p:nvSpPr>
          <p:cNvPr id="5" name="ZoneTexte 4"/>
          <p:cNvSpPr txBox="1"/>
          <p:nvPr/>
        </p:nvSpPr>
        <p:spPr>
          <a:xfrm>
            <a:off x="4234649" y="3838135"/>
            <a:ext cx="2785276" cy="2031325"/>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dirty="0" smtClean="0"/>
              <a:t>Mon tulipier avoisine les 12 mètres. Tout son </a:t>
            </a:r>
            <a:r>
              <a:rPr lang="fr-CH" u="sng" dirty="0" smtClean="0"/>
              <a:t>feuillage</a:t>
            </a:r>
            <a:r>
              <a:rPr lang="fr-CH" dirty="0" smtClean="0"/>
              <a:t> est vert. Son </a:t>
            </a:r>
            <a:r>
              <a:rPr lang="fr-CH" u="sng" dirty="0" smtClean="0"/>
              <a:t>houppier</a:t>
            </a:r>
            <a:r>
              <a:rPr lang="fr-CH" dirty="0" smtClean="0"/>
              <a:t> est en forme de cœur. Le </a:t>
            </a:r>
            <a:r>
              <a:rPr lang="fr-CH" u="sng" dirty="0" smtClean="0"/>
              <a:t>fût</a:t>
            </a:r>
            <a:r>
              <a:rPr lang="fr-CH" dirty="0" smtClean="0"/>
              <a:t> mesure 2,50 m. Il se divise en deux </a:t>
            </a:r>
            <a:r>
              <a:rPr lang="fr-CH" u="sng" dirty="0" smtClean="0"/>
              <a:t>branches</a:t>
            </a:r>
            <a:r>
              <a:rPr lang="fr-CH" dirty="0" smtClean="0"/>
              <a:t> maîtresses.</a:t>
            </a:r>
            <a:endParaRPr lang="fr-CH" dirty="0"/>
          </a:p>
        </p:txBody>
      </p:sp>
      <p:sp>
        <p:nvSpPr>
          <p:cNvPr id="8" name="ZoneTexte 7"/>
          <p:cNvSpPr txBox="1"/>
          <p:nvPr/>
        </p:nvSpPr>
        <p:spPr>
          <a:xfrm>
            <a:off x="7486651" y="1671705"/>
            <a:ext cx="1923680" cy="738664"/>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dirty="0" smtClean="0"/>
              <a:t>Hauteur du fût : deux mètres 50 (adulte, bras levé = 2,20 m).</a:t>
            </a:r>
            <a:endParaRPr lang="fr-CH" sz="1400" dirty="0"/>
          </a:p>
        </p:txBody>
      </p:sp>
      <p:sp>
        <p:nvSpPr>
          <p:cNvPr id="9" name="ZoneTexte 8"/>
          <p:cNvSpPr txBox="1"/>
          <p:nvPr/>
        </p:nvSpPr>
        <p:spPr>
          <a:xfrm>
            <a:off x="7486650" y="2866456"/>
            <a:ext cx="1923679" cy="1600438"/>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u="sng" dirty="0" smtClean="0"/>
              <a:t>Feuille</a:t>
            </a:r>
            <a:r>
              <a:rPr lang="fr-CH" sz="1400" dirty="0" smtClean="0"/>
              <a:t> de forme carrée (</a:t>
            </a:r>
            <a:r>
              <a:rPr lang="fr-CH" sz="1400" u="sng" dirty="0" smtClean="0"/>
              <a:t>limbe</a:t>
            </a:r>
            <a:r>
              <a:rPr lang="fr-CH" sz="1400" dirty="0" smtClean="0"/>
              <a:t>) avec 5 lobes tronqués. Les </a:t>
            </a:r>
            <a:r>
              <a:rPr lang="fr-CH" sz="1400" u="sng" dirty="0" smtClean="0"/>
              <a:t>nervures</a:t>
            </a:r>
            <a:r>
              <a:rPr lang="fr-CH" sz="1400" dirty="0" smtClean="0"/>
              <a:t> sont, en relief, bien visibles au verso; le </a:t>
            </a:r>
            <a:r>
              <a:rPr lang="fr-CH" sz="1400" u="sng" dirty="0" smtClean="0"/>
              <a:t>pétiole</a:t>
            </a:r>
            <a:r>
              <a:rPr lang="fr-CH" sz="1400" dirty="0" smtClean="0"/>
              <a:t> prolonge la nervure principale.</a:t>
            </a:r>
            <a:endParaRPr lang="fr-CH" sz="1400" dirty="0"/>
          </a:p>
        </p:txBody>
      </p:sp>
      <p:sp>
        <p:nvSpPr>
          <p:cNvPr id="10" name="ZoneTexte 9"/>
          <p:cNvSpPr txBox="1"/>
          <p:nvPr/>
        </p:nvSpPr>
        <p:spPr>
          <a:xfrm>
            <a:off x="7486652" y="5532728"/>
            <a:ext cx="1923678" cy="738664"/>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dirty="0" smtClean="0"/>
              <a:t>Des </a:t>
            </a:r>
            <a:r>
              <a:rPr lang="fr-CH" sz="1400" u="sng" dirty="0" smtClean="0"/>
              <a:t>fruits</a:t>
            </a:r>
            <a:r>
              <a:rPr lang="fr-CH" sz="1400" dirty="0" smtClean="0"/>
              <a:t> verts fermés sont présents à cette date.</a:t>
            </a:r>
            <a:endParaRPr lang="fr-CH" sz="1400" dirty="0"/>
          </a:p>
        </p:txBody>
      </p:sp>
    </p:spTree>
    <p:extLst>
      <p:ext uri="{BB962C8B-B14F-4D97-AF65-F5344CB8AC3E}">
        <p14:creationId xmlns:p14="http://schemas.microsoft.com/office/powerpoint/2010/main" val="15866076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365125"/>
            <a:ext cx="3177919" cy="2383439"/>
          </a:xfrm>
          <a:ln>
            <a:solidFill>
              <a:schemeClr val="tx1"/>
            </a:solidFill>
          </a:ln>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21" y="365124"/>
            <a:ext cx="3177919" cy="2383439"/>
          </a:xfrm>
          <a:prstGeom prst="rect">
            <a:avLst/>
          </a:prstGeom>
          <a:ln>
            <a:solidFill>
              <a:schemeClr val="tx1"/>
            </a:solidFill>
          </a:ln>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87" y="3496963"/>
            <a:ext cx="3203432" cy="2402574"/>
          </a:xfrm>
          <a:prstGeom prst="rect">
            <a:avLst/>
          </a:prstGeom>
          <a:ln>
            <a:solidFill>
              <a:schemeClr val="tx1"/>
            </a:solidFill>
          </a:ln>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111404" y="3733775"/>
            <a:ext cx="2402575" cy="1928945"/>
          </a:xfrm>
          <a:prstGeom prst="rect">
            <a:avLst/>
          </a:prstGeom>
          <a:ln>
            <a:solidFill>
              <a:schemeClr val="tx1"/>
            </a:solidFill>
          </a:ln>
        </p:spPr>
      </p:pic>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726889" y="3697179"/>
            <a:ext cx="2402574" cy="2002138"/>
          </a:xfrm>
          <a:prstGeom prst="rect">
            <a:avLst/>
          </a:prstGeom>
          <a:ln>
            <a:solidFill>
              <a:schemeClr val="tx1"/>
            </a:solidFill>
          </a:ln>
        </p:spPr>
      </p:pic>
      <p:sp>
        <p:nvSpPr>
          <p:cNvPr id="8" name="ZoneTexte 7"/>
          <p:cNvSpPr txBox="1"/>
          <p:nvPr/>
        </p:nvSpPr>
        <p:spPr>
          <a:xfrm>
            <a:off x="812687" y="2823099"/>
            <a:ext cx="3203432" cy="523220"/>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dirty="0" smtClean="0"/>
              <a:t>Séparation du </a:t>
            </a:r>
            <a:r>
              <a:rPr lang="fr-CH" sz="1400" u="sng" dirty="0" smtClean="0"/>
              <a:t>tronc</a:t>
            </a:r>
            <a:r>
              <a:rPr lang="fr-CH" sz="1400" dirty="0" smtClean="0"/>
              <a:t> en deux </a:t>
            </a:r>
            <a:r>
              <a:rPr lang="fr-CH" sz="1400" u="sng" dirty="0" smtClean="0"/>
              <a:t>branches</a:t>
            </a:r>
            <a:r>
              <a:rPr lang="fr-CH" sz="1400" dirty="0" smtClean="0"/>
              <a:t> maîtresses</a:t>
            </a:r>
            <a:endParaRPr lang="fr-CH" sz="1400" dirty="0"/>
          </a:p>
        </p:txBody>
      </p:sp>
      <p:sp>
        <p:nvSpPr>
          <p:cNvPr id="9" name="ZoneTexte 8"/>
          <p:cNvSpPr txBox="1"/>
          <p:nvPr/>
        </p:nvSpPr>
        <p:spPr>
          <a:xfrm>
            <a:off x="5590580" y="2823099"/>
            <a:ext cx="3177919" cy="307777"/>
          </a:xfrm>
          <a:prstGeom prst="rect">
            <a:avLst/>
          </a:prstGeom>
          <a:solidFill>
            <a:schemeClr val="accent1">
              <a:lumMod val="60000"/>
              <a:lumOff val="40000"/>
            </a:schemeClr>
          </a:solidFill>
          <a:ln>
            <a:solidFill>
              <a:schemeClr val="tx1"/>
            </a:solidFill>
          </a:ln>
        </p:spPr>
        <p:txBody>
          <a:bodyPr wrap="square" rtlCol="0">
            <a:spAutoFit/>
          </a:bodyPr>
          <a:lstStyle/>
          <a:p>
            <a:r>
              <a:rPr lang="fr-CH" sz="1400" dirty="0" smtClean="0"/>
              <a:t>Départ des </a:t>
            </a:r>
            <a:r>
              <a:rPr lang="fr-CH" sz="1400" u="sng" dirty="0" smtClean="0"/>
              <a:t>racines</a:t>
            </a:r>
            <a:r>
              <a:rPr lang="fr-CH" sz="1400" dirty="0" smtClean="0"/>
              <a:t> visible</a:t>
            </a:r>
            <a:endParaRPr lang="fr-CH" sz="1400" dirty="0"/>
          </a:p>
        </p:txBody>
      </p:sp>
      <p:sp>
        <p:nvSpPr>
          <p:cNvPr id="10" name="ZoneTexte 9"/>
          <p:cNvSpPr txBox="1"/>
          <p:nvPr/>
        </p:nvSpPr>
        <p:spPr>
          <a:xfrm>
            <a:off x="812687" y="5974672"/>
            <a:ext cx="3203432" cy="523220"/>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dirty="0" smtClean="0"/>
              <a:t>Marque laissée par la présence d’une branche disparue (</a:t>
            </a:r>
            <a:r>
              <a:rPr lang="fr-CH" sz="1400" u="sng" dirty="0" smtClean="0"/>
              <a:t>œil</a:t>
            </a:r>
            <a:r>
              <a:rPr lang="fr-CH" sz="1400" dirty="0" smtClean="0"/>
              <a:t>)</a:t>
            </a:r>
            <a:endParaRPr lang="fr-CH" sz="1400" dirty="0"/>
          </a:p>
        </p:txBody>
      </p:sp>
      <p:sp>
        <p:nvSpPr>
          <p:cNvPr id="11" name="ZoneTexte 10"/>
          <p:cNvSpPr txBox="1"/>
          <p:nvPr/>
        </p:nvSpPr>
        <p:spPr>
          <a:xfrm>
            <a:off x="4927107" y="5974672"/>
            <a:ext cx="2002138" cy="523220"/>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u="sng" dirty="0" smtClean="0"/>
              <a:t>Ecorce</a:t>
            </a:r>
            <a:r>
              <a:rPr lang="fr-CH" sz="1400" dirty="0" smtClean="0"/>
              <a:t> rugueuse et craquelée</a:t>
            </a:r>
            <a:endParaRPr lang="fr-CH" sz="1400" dirty="0"/>
          </a:p>
        </p:txBody>
      </p:sp>
      <p:sp>
        <p:nvSpPr>
          <p:cNvPr id="12" name="ZoneTexte 11"/>
          <p:cNvSpPr txBox="1"/>
          <p:nvPr/>
        </p:nvSpPr>
        <p:spPr>
          <a:xfrm>
            <a:off x="7348219" y="5974672"/>
            <a:ext cx="1928945" cy="523220"/>
          </a:xfrm>
          <a:prstGeom prst="rect">
            <a:avLst/>
          </a:prstGeom>
          <a:solidFill>
            <a:schemeClr val="accent1">
              <a:lumMod val="60000"/>
              <a:lumOff val="40000"/>
            </a:schemeClr>
          </a:solidFill>
          <a:ln>
            <a:solidFill>
              <a:schemeClr val="tx1"/>
            </a:solidFill>
          </a:ln>
        </p:spPr>
        <p:txBody>
          <a:bodyPr wrap="square" rtlCol="0">
            <a:spAutoFit/>
          </a:bodyPr>
          <a:lstStyle/>
          <a:p>
            <a:r>
              <a:rPr lang="fr-CH" sz="1400" dirty="0" smtClean="0"/>
              <a:t>Circonférence du tronc : 181 cm (150+31)</a:t>
            </a:r>
            <a:endParaRPr lang="fr-CH" sz="1400" dirty="0"/>
          </a:p>
        </p:txBody>
      </p:sp>
    </p:spTree>
    <p:extLst>
      <p:ext uri="{BB962C8B-B14F-4D97-AF65-F5344CB8AC3E}">
        <p14:creationId xmlns:p14="http://schemas.microsoft.com/office/powerpoint/2010/main" val="3869456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8117" y="185351"/>
            <a:ext cx="2471352" cy="1853514"/>
          </a:xfrm>
          <a:prstGeom prst="rect">
            <a:avLst/>
          </a:prstGeom>
          <a:ln>
            <a:solidFill>
              <a:schemeClr val="tx1"/>
            </a:solidFill>
          </a:ln>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148117" y="2416889"/>
            <a:ext cx="2471352" cy="1853514"/>
          </a:xfrm>
          <a:prstGeom prst="rect">
            <a:avLst/>
          </a:prstGeom>
          <a:ln>
            <a:solidFill>
              <a:schemeClr val="tx1"/>
            </a:solidFill>
          </a:ln>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8117" y="4665341"/>
            <a:ext cx="2542545" cy="1906909"/>
          </a:xfrm>
          <a:prstGeom prst="rect">
            <a:avLst/>
          </a:prstGeom>
          <a:ln>
            <a:solidFill>
              <a:schemeClr val="tx1"/>
            </a:solidFill>
          </a:ln>
        </p:spPr>
      </p:pic>
      <p:sp>
        <p:nvSpPr>
          <p:cNvPr id="8" name="ZoneTexte 7"/>
          <p:cNvSpPr txBox="1"/>
          <p:nvPr/>
        </p:nvSpPr>
        <p:spPr>
          <a:xfrm>
            <a:off x="716692" y="210064"/>
            <a:ext cx="5743131" cy="584775"/>
          </a:xfrm>
          <a:prstGeom prst="rect">
            <a:avLst/>
          </a:prstGeom>
          <a:noFill/>
        </p:spPr>
        <p:txBody>
          <a:bodyPr wrap="square" rtlCol="0">
            <a:spAutoFit/>
          </a:bodyPr>
          <a:lstStyle/>
          <a:p>
            <a:r>
              <a:rPr lang="fr-CH" sz="3200" b="1" dirty="0" smtClean="0">
                <a:solidFill>
                  <a:srgbClr val="FF0000"/>
                </a:solidFill>
              </a:rPr>
              <a:t>AUTOMNE 14 octobre 2017</a:t>
            </a:r>
            <a:endParaRPr lang="fr-CH" sz="3200" b="1" dirty="0">
              <a:solidFill>
                <a:srgbClr val="FF0000"/>
              </a:solidFill>
            </a:endParaRPr>
          </a:p>
        </p:txBody>
      </p:sp>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9969" y="1493479"/>
            <a:ext cx="4933779" cy="3700334"/>
          </a:xfrm>
          <a:prstGeom prst="rect">
            <a:avLst/>
          </a:prstGeom>
          <a:ln>
            <a:solidFill>
              <a:schemeClr val="tx1"/>
            </a:solidFill>
          </a:ln>
        </p:spPr>
      </p:pic>
      <p:sp>
        <p:nvSpPr>
          <p:cNvPr id="3" name="ZoneTexte 2"/>
          <p:cNvSpPr txBox="1"/>
          <p:nvPr/>
        </p:nvSpPr>
        <p:spPr>
          <a:xfrm>
            <a:off x="4545368" y="4056210"/>
            <a:ext cx="2343704" cy="1754326"/>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dirty="0" smtClean="0"/>
              <a:t>Le feuillage arbore des couleurs jaunâtres à rougeâtres. Certaines branches sont partiellement visibles maintenant.</a:t>
            </a:r>
            <a:endParaRPr lang="fr-CH" dirty="0"/>
          </a:p>
        </p:txBody>
      </p:sp>
      <p:sp>
        <p:nvSpPr>
          <p:cNvPr id="4" name="ZoneTexte 3"/>
          <p:cNvSpPr txBox="1"/>
          <p:nvPr/>
        </p:nvSpPr>
        <p:spPr>
          <a:xfrm>
            <a:off x="7617041" y="653870"/>
            <a:ext cx="1376039" cy="1384995"/>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dirty="0" smtClean="0"/>
              <a:t>Les feuilles jonchent le sol. Elles présentent différentes nuances de couleurs.</a:t>
            </a:r>
            <a:endParaRPr lang="fr-CH" sz="1400" dirty="0"/>
          </a:p>
        </p:txBody>
      </p:sp>
      <p:sp>
        <p:nvSpPr>
          <p:cNvPr id="10" name="ZoneTexte 9"/>
          <p:cNvSpPr txBox="1"/>
          <p:nvPr/>
        </p:nvSpPr>
        <p:spPr>
          <a:xfrm>
            <a:off x="7656990" y="2885408"/>
            <a:ext cx="1296140" cy="1384995"/>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dirty="0" smtClean="0"/>
              <a:t>Les fruits ont changé de couleur. Des écailles se séparent légèrement.</a:t>
            </a:r>
            <a:endParaRPr lang="fr-CH" sz="1400" dirty="0"/>
          </a:p>
        </p:txBody>
      </p:sp>
      <p:sp>
        <p:nvSpPr>
          <p:cNvPr id="11" name="ZoneTexte 10"/>
          <p:cNvSpPr txBox="1"/>
          <p:nvPr/>
        </p:nvSpPr>
        <p:spPr>
          <a:xfrm>
            <a:off x="7656990" y="5189951"/>
            <a:ext cx="1336090" cy="1384995"/>
          </a:xfrm>
          <a:prstGeom prst="rect">
            <a:avLst/>
          </a:prstGeom>
          <a:solidFill>
            <a:schemeClr val="accent1">
              <a:lumMod val="60000"/>
              <a:lumOff val="40000"/>
            </a:schemeClr>
          </a:solidFill>
          <a:ln>
            <a:solidFill>
              <a:schemeClr val="tx1"/>
            </a:solidFill>
          </a:ln>
        </p:spPr>
        <p:txBody>
          <a:bodyPr wrap="square" rtlCol="0">
            <a:spAutoFit/>
          </a:bodyPr>
          <a:lstStyle/>
          <a:p>
            <a:pPr algn="just"/>
            <a:r>
              <a:rPr lang="fr-CH" sz="1400" dirty="0" smtClean="0"/>
              <a:t>Le feuillage clairsemé permet d’apercevoir presque toutes les branches.</a:t>
            </a:r>
            <a:endParaRPr lang="fr-CH" sz="1400" dirty="0"/>
          </a:p>
        </p:txBody>
      </p:sp>
    </p:spTree>
    <p:extLst>
      <p:ext uri="{BB962C8B-B14F-4D97-AF65-F5344CB8AC3E}">
        <p14:creationId xmlns:p14="http://schemas.microsoft.com/office/powerpoint/2010/main" val="3144447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2" name="ZoneTexte 1"/>
          <p:cNvSpPr txBox="1"/>
          <p:nvPr/>
        </p:nvSpPr>
        <p:spPr>
          <a:xfrm>
            <a:off x="371476" y="1907311"/>
            <a:ext cx="2629178" cy="800219"/>
          </a:xfrm>
          <a:prstGeom prst="rect">
            <a:avLst/>
          </a:prstGeom>
          <a:solidFill>
            <a:srgbClr val="FF5050"/>
          </a:solidFill>
          <a:ln>
            <a:solidFill>
              <a:schemeClr val="tx1"/>
            </a:solidFill>
          </a:ln>
        </p:spPr>
        <p:txBody>
          <a:bodyPr wrap="square" rtlCol="0">
            <a:spAutoFit/>
          </a:bodyPr>
          <a:lstStyle/>
          <a:p>
            <a:r>
              <a:rPr lang="fr-CH" dirty="0" smtClean="0"/>
              <a:t>ÉTÉ, le 31 août</a:t>
            </a:r>
          </a:p>
          <a:p>
            <a:pPr algn="just"/>
            <a:r>
              <a:rPr lang="fr-CH" sz="1400" dirty="0" smtClean="0"/>
              <a:t>Lever du soleil : 07h06/coucher : 20h34-Températures : 32</a:t>
            </a:r>
            <a:r>
              <a:rPr lang="fr-CH" sz="1400" baseline="30000" dirty="0" smtClean="0"/>
              <a:t>o</a:t>
            </a:r>
            <a:r>
              <a:rPr lang="fr-CH" sz="1400" dirty="0" smtClean="0"/>
              <a:t>-16 </a:t>
            </a:r>
            <a:r>
              <a:rPr lang="fr-CH" sz="1400" baseline="30000" dirty="0" smtClean="0"/>
              <a:t>oc</a:t>
            </a:r>
            <a:endParaRPr lang="fr-CH" sz="1400" baseline="30000" dirty="0"/>
          </a:p>
        </p:txBody>
      </p:sp>
      <p:sp>
        <p:nvSpPr>
          <p:cNvPr id="12" name="ZoneTexte 11"/>
          <p:cNvSpPr txBox="1"/>
          <p:nvPr/>
        </p:nvSpPr>
        <p:spPr>
          <a:xfrm>
            <a:off x="8819503" y="1907311"/>
            <a:ext cx="2618912" cy="800219"/>
          </a:xfrm>
          <a:prstGeom prst="rect">
            <a:avLst/>
          </a:prstGeom>
          <a:solidFill>
            <a:srgbClr val="FF5050"/>
          </a:solidFill>
          <a:ln>
            <a:solidFill>
              <a:schemeClr val="tx1"/>
            </a:solidFill>
          </a:ln>
        </p:spPr>
        <p:txBody>
          <a:bodyPr wrap="square" rtlCol="0">
            <a:spAutoFit/>
          </a:bodyPr>
          <a:lstStyle/>
          <a:p>
            <a:r>
              <a:rPr lang="fr-CH" dirty="0" smtClean="0"/>
              <a:t>AUTOMNE, le 14 octobre </a:t>
            </a:r>
          </a:p>
          <a:p>
            <a:pPr algn="just"/>
            <a:r>
              <a:rPr lang="fr-CH" sz="1400" dirty="0"/>
              <a:t>L</a:t>
            </a:r>
            <a:r>
              <a:rPr lang="fr-CH" sz="1400" dirty="0" smtClean="0"/>
              <a:t>ever du soleil : 08h09/coucher : 19h02-Températures 21</a:t>
            </a:r>
            <a:r>
              <a:rPr lang="fr-CH" sz="1400" baseline="30000" dirty="0" smtClean="0"/>
              <a:t>oc</a:t>
            </a:r>
            <a:r>
              <a:rPr lang="fr-CH" sz="1400" dirty="0" smtClean="0"/>
              <a:t>-5</a:t>
            </a:r>
            <a:r>
              <a:rPr lang="fr-CH" sz="1400" baseline="30000" dirty="0" smtClean="0"/>
              <a:t>oc</a:t>
            </a:r>
            <a:endParaRPr lang="fr-CH" sz="1400" baseline="30000" dirty="0"/>
          </a:p>
        </p:txBody>
      </p:sp>
      <p:sp>
        <p:nvSpPr>
          <p:cNvPr id="6" name="Bouée 5"/>
          <p:cNvSpPr/>
          <p:nvPr/>
        </p:nvSpPr>
        <p:spPr>
          <a:xfrm>
            <a:off x="3602694" y="1475244"/>
            <a:ext cx="4102444" cy="4176584"/>
          </a:xfrm>
          <a:prstGeom prst="donut">
            <a:avLst>
              <a:gd name="adj" fmla="val 3889"/>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chemeClr val="tx1"/>
              </a:solidFill>
            </a:endParaRPr>
          </a:p>
        </p:txBody>
      </p:sp>
      <p:sp>
        <p:nvSpPr>
          <p:cNvPr id="7" name="Triangle isocèle 6"/>
          <p:cNvSpPr/>
          <p:nvPr/>
        </p:nvSpPr>
        <p:spPr>
          <a:xfrm rot="6408811">
            <a:off x="5988864" y="1441311"/>
            <a:ext cx="407773" cy="42013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Triangle isocèle 13"/>
          <p:cNvSpPr/>
          <p:nvPr/>
        </p:nvSpPr>
        <p:spPr>
          <a:xfrm rot="10966255">
            <a:off x="7439707" y="3474150"/>
            <a:ext cx="407773" cy="42013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Triangle isocèle 10"/>
          <p:cNvSpPr/>
          <p:nvPr/>
        </p:nvSpPr>
        <p:spPr>
          <a:xfrm rot="21435918">
            <a:off x="3506839" y="3254596"/>
            <a:ext cx="407773" cy="42013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Triangle isocèle 9"/>
          <p:cNvSpPr/>
          <p:nvPr/>
        </p:nvSpPr>
        <p:spPr>
          <a:xfrm rot="16639633">
            <a:off x="5227376" y="5335726"/>
            <a:ext cx="407773" cy="420131"/>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ZoneTexte 14"/>
          <p:cNvSpPr txBox="1"/>
          <p:nvPr/>
        </p:nvSpPr>
        <p:spPr>
          <a:xfrm>
            <a:off x="8305153" y="5145680"/>
            <a:ext cx="2618912" cy="800219"/>
          </a:xfrm>
          <a:prstGeom prst="rect">
            <a:avLst/>
          </a:prstGeom>
          <a:solidFill>
            <a:srgbClr val="FF5050"/>
          </a:solidFill>
          <a:ln>
            <a:solidFill>
              <a:schemeClr val="tx1"/>
            </a:solidFill>
          </a:ln>
        </p:spPr>
        <p:txBody>
          <a:bodyPr wrap="square" rtlCol="0">
            <a:spAutoFit/>
          </a:bodyPr>
          <a:lstStyle/>
          <a:p>
            <a:r>
              <a:rPr lang="fr-CH" dirty="0" smtClean="0"/>
              <a:t>HIVER, le 3 janvier </a:t>
            </a:r>
          </a:p>
          <a:p>
            <a:pPr algn="just"/>
            <a:r>
              <a:rPr lang="fr-CH" sz="1400" dirty="0"/>
              <a:t>L</a:t>
            </a:r>
            <a:r>
              <a:rPr lang="fr-CH" sz="1400" dirty="0" smtClean="0"/>
              <a:t>ever du soleil : 08h17/coucher : 16h58-Températures 4</a:t>
            </a:r>
            <a:r>
              <a:rPr lang="fr-CH" sz="1400" baseline="30000" dirty="0" smtClean="0"/>
              <a:t>oc</a:t>
            </a:r>
            <a:r>
              <a:rPr lang="fr-CH" sz="1400" dirty="0"/>
              <a:t> </a:t>
            </a:r>
            <a:r>
              <a:rPr lang="fr-CH" sz="1400" dirty="0" smtClean="0"/>
              <a:t>à -3</a:t>
            </a:r>
            <a:r>
              <a:rPr lang="fr-CH" sz="1400" baseline="30000" dirty="0" smtClean="0"/>
              <a:t>oc</a:t>
            </a:r>
            <a:endParaRPr lang="fr-CH" sz="1400" baseline="30000" dirty="0"/>
          </a:p>
        </p:txBody>
      </p:sp>
      <p:pic>
        <p:nvPicPr>
          <p:cNvPr id="17" name="Picture 3" descr="C:\Users\cke\Desktop\Tulipier\IMG_591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73019" y="4369716"/>
            <a:ext cx="2557849" cy="191838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432254" y="743285"/>
            <a:ext cx="2545766" cy="1909325"/>
          </a:xfrm>
          <a:prstGeom prst="rect">
            <a:avLst/>
          </a:prstGeom>
          <a:ln>
            <a:solidFill>
              <a:schemeClr val="tx1"/>
            </a:solidFill>
          </a:ln>
        </p:spPr>
      </p:pic>
      <p:pic>
        <p:nvPicPr>
          <p:cNvPr id="5" name="Imag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957" y="372451"/>
            <a:ext cx="1918387" cy="2557849"/>
          </a:xfrm>
          <a:prstGeom prst="rect">
            <a:avLst/>
          </a:prstGeom>
          <a:ln>
            <a:solidFill>
              <a:schemeClr val="tx1"/>
            </a:solidFill>
          </a:ln>
        </p:spPr>
      </p:pic>
      <p:sp>
        <p:nvSpPr>
          <p:cNvPr id="16" name="ZoneTexte 15"/>
          <p:cNvSpPr txBox="1"/>
          <p:nvPr/>
        </p:nvSpPr>
        <p:spPr>
          <a:xfrm>
            <a:off x="174378" y="4928800"/>
            <a:ext cx="2618912" cy="800219"/>
          </a:xfrm>
          <a:prstGeom prst="rect">
            <a:avLst/>
          </a:prstGeom>
          <a:solidFill>
            <a:srgbClr val="FF5050"/>
          </a:solidFill>
          <a:ln>
            <a:solidFill>
              <a:schemeClr val="tx1"/>
            </a:solidFill>
          </a:ln>
        </p:spPr>
        <p:txBody>
          <a:bodyPr wrap="square" rtlCol="0">
            <a:spAutoFit/>
          </a:bodyPr>
          <a:lstStyle/>
          <a:p>
            <a:r>
              <a:rPr lang="fr-CH" dirty="0" smtClean="0"/>
              <a:t>PRINTEMPS, le 24 avril </a:t>
            </a:r>
          </a:p>
          <a:p>
            <a:pPr algn="just"/>
            <a:r>
              <a:rPr lang="fr-CH" sz="1400" dirty="0"/>
              <a:t>L</a:t>
            </a:r>
            <a:r>
              <a:rPr lang="fr-CH" sz="1400" dirty="0" smtClean="0"/>
              <a:t>ever du soleil : 06h29/coucher : 20h28-Températures 25</a:t>
            </a:r>
            <a:r>
              <a:rPr lang="fr-CH" sz="1400" baseline="30000" dirty="0" smtClean="0"/>
              <a:t>oc</a:t>
            </a:r>
            <a:r>
              <a:rPr lang="fr-CH" sz="1400" dirty="0" smtClean="0"/>
              <a:t> à 11</a:t>
            </a:r>
            <a:r>
              <a:rPr lang="fr-CH" sz="1400" baseline="30000" dirty="0" smtClean="0"/>
              <a:t>oc</a:t>
            </a:r>
            <a:endParaRPr lang="fr-CH" sz="1400" baseline="30000" dirty="0"/>
          </a:p>
        </p:txBody>
      </p:sp>
      <p:pic>
        <p:nvPicPr>
          <p:cNvPr id="18" name="Picture 2" descr="C:\Users\cke\Desktop\Tulipier\IMG_687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2676392" y="4233265"/>
            <a:ext cx="2557850" cy="190932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779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1026"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16001"/>
          <a:stretch/>
        </p:blipFill>
        <p:spPr bwMode="auto">
          <a:xfrm rot="5400000">
            <a:off x="6761166" y="1259719"/>
            <a:ext cx="5896132" cy="37145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743"/>
          <a:stretch/>
        </p:blipFill>
        <p:spPr bwMode="auto">
          <a:xfrm rot="5400000">
            <a:off x="3151492" y="1364572"/>
            <a:ext cx="5896130" cy="350482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7627"/>
          <a:stretch/>
        </p:blipFill>
        <p:spPr bwMode="auto">
          <a:xfrm rot="5400000">
            <a:off x="-422223" y="1295677"/>
            <a:ext cx="5896129" cy="36426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1562100" y="5124450"/>
            <a:ext cx="1704975" cy="461665"/>
          </a:xfrm>
          <a:prstGeom prst="rect">
            <a:avLst/>
          </a:prstGeom>
          <a:noFill/>
        </p:spPr>
        <p:txBody>
          <a:bodyPr wrap="square" rtlCol="0">
            <a:spAutoFit/>
          </a:bodyPr>
          <a:lstStyle/>
          <a:p>
            <a:r>
              <a:rPr lang="fr-CH" sz="2400" b="1" dirty="0" smtClean="0">
                <a:solidFill>
                  <a:srgbClr val="D31703"/>
                </a:solidFill>
              </a:rPr>
              <a:t>16.10.2017</a:t>
            </a:r>
            <a:endParaRPr lang="fr-CH" sz="2400" b="1" dirty="0">
              <a:solidFill>
                <a:srgbClr val="D31703"/>
              </a:solidFill>
            </a:endParaRPr>
          </a:p>
        </p:txBody>
      </p:sp>
      <p:sp>
        <p:nvSpPr>
          <p:cNvPr id="8" name="ZoneTexte 7"/>
          <p:cNvSpPr txBox="1"/>
          <p:nvPr/>
        </p:nvSpPr>
        <p:spPr>
          <a:xfrm>
            <a:off x="5247069" y="5124450"/>
            <a:ext cx="1704975" cy="461665"/>
          </a:xfrm>
          <a:prstGeom prst="rect">
            <a:avLst/>
          </a:prstGeom>
          <a:noFill/>
        </p:spPr>
        <p:txBody>
          <a:bodyPr wrap="square" rtlCol="0">
            <a:spAutoFit/>
          </a:bodyPr>
          <a:lstStyle/>
          <a:p>
            <a:r>
              <a:rPr lang="fr-CH" sz="2400" b="1" dirty="0" smtClean="0">
                <a:solidFill>
                  <a:srgbClr val="C00000"/>
                </a:solidFill>
              </a:rPr>
              <a:t>07.11.2017</a:t>
            </a:r>
            <a:endParaRPr lang="fr-CH" sz="2400" b="1" dirty="0">
              <a:solidFill>
                <a:srgbClr val="C00000"/>
              </a:solidFill>
            </a:endParaRPr>
          </a:p>
        </p:txBody>
      </p:sp>
      <p:sp>
        <p:nvSpPr>
          <p:cNvPr id="9" name="ZoneTexte 8"/>
          <p:cNvSpPr txBox="1"/>
          <p:nvPr/>
        </p:nvSpPr>
        <p:spPr>
          <a:xfrm>
            <a:off x="8648700" y="5133975"/>
            <a:ext cx="1704975" cy="461665"/>
          </a:xfrm>
          <a:prstGeom prst="rect">
            <a:avLst/>
          </a:prstGeom>
          <a:noFill/>
        </p:spPr>
        <p:txBody>
          <a:bodyPr wrap="square" rtlCol="0">
            <a:spAutoFit/>
          </a:bodyPr>
          <a:lstStyle/>
          <a:p>
            <a:r>
              <a:rPr lang="fr-CH" sz="2400" b="1" dirty="0" smtClean="0">
                <a:solidFill>
                  <a:srgbClr val="C00000"/>
                </a:solidFill>
              </a:rPr>
              <a:t>12.11.2017</a:t>
            </a:r>
            <a:endParaRPr lang="fr-CH" sz="2400" b="1" dirty="0">
              <a:solidFill>
                <a:srgbClr val="C00000"/>
              </a:solidFill>
            </a:endParaRPr>
          </a:p>
        </p:txBody>
      </p:sp>
      <p:sp>
        <p:nvSpPr>
          <p:cNvPr id="6" name="ZoneTexte 5"/>
          <p:cNvSpPr txBox="1"/>
          <p:nvPr/>
        </p:nvSpPr>
        <p:spPr>
          <a:xfrm>
            <a:off x="704536" y="6153150"/>
            <a:ext cx="10896914" cy="523220"/>
          </a:xfrm>
          <a:prstGeom prst="rect">
            <a:avLst/>
          </a:prstGeom>
          <a:solidFill>
            <a:srgbClr val="FF5050"/>
          </a:solidFill>
          <a:ln>
            <a:solidFill>
              <a:schemeClr val="tx1"/>
            </a:solidFill>
          </a:ln>
        </p:spPr>
        <p:txBody>
          <a:bodyPr wrap="square" rtlCol="0">
            <a:spAutoFit/>
          </a:bodyPr>
          <a:lstStyle/>
          <a:p>
            <a:pPr algn="just"/>
            <a:r>
              <a:rPr lang="fr-CH" sz="1400" dirty="0" smtClean="0"/>
              <a:t>Changement de couleurs du feuillage en octobre. </a:t>
            </a:r>
            <a:r>
              <a:rPr lang="fr-CH" sz="1400" dirty="0"/>
              <a:t>C</a:t>
            </a:r>
            <a:r>
              <a:rPr lang="fr-CH" sz="1400" dirty="0" smtClean="0"/>
              <a:t>hute progressive des feuilles en automne, très marquée après des gros coups </a:t>
            </a:r>
            <a:r>
              <a:rPr lang="fr-CH" sz="1400" dirty="0"/>
              <a:t>de vent. Sous nos climats tempérés, à </a:t>
            </a:r>
            <a:r>
              <a:rPr lang="fr-CH" sz="1400" dirty="0" smtClean="0"/>
              <a:t>cette saison, </a:t>
            </a:r>
            <a:r>
              <a:rPr lang="fr-CH" sz="1400" dirty="0"/>
              <a:t>les feuilles tombent. L’arbre s’adapte ainsi aux effets conjugués du froid et de la diminution de la durée du jour</a:t>
            </a:r>
            <a:r>
              <a:rPr lang="fr-CH" sz="1400" dirty="0" smtClean="0"/>
              <a:t>.</a:t>
            </a:r>
            <a:endParaRPr lang="fr-CH" sz="1400" dirty="0"/>
          </a:p>
        </p:txBody>
      </p:sp>
    </p:spTree>
    <p:extLst>
      <p:ext uri="{BB962C8B-B14F-4D97-AF65-F5344CB8AC3E}">
        <p14:creationId xmlns:p14="http://schemas.microsoft.com/office/powerpoint/2010/main" val="31016074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45895" y="1331355"/>
            <a:ext cx="4352925" cy="4352925"/>
          </a:xfrm>
          <a:ln>
            <a:solidFill>
              <a:schemeClr val="tx1"/>
            </a:solidFill>
          </a:ln>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l="10634"/>
          <a:stretch/>
        </p:blipFill>
        <p:spPr>
          <a:xfrm rot="16200000">
            <a:off x="6021503" y="1692746"/>
            <a:ext cx="4340398" cy="3642669"/>
          </a:xfrm>
          <a:prstGeom prst="rect">
            <a:avLst/>
          </a:prstGeom>
          <a:ln>
            <a:solidFill>
              <a:schemeClr val="tx1"/>
            </a:solidFill>
          </a:ln>
        </p:spPr>
      </p:pic>
      <p:sp>
        <p:nvSpPr>
          <p:cNvPr id="3" name="ZoneTexte 2"/>
          <p:cNvSpPr txBox="1"/>
          <p:nvPr/>
        </p:nvSpPr>
        <p:spPr>
          <a:xfrm>
            <a:off x="1633491" y="5788241"/>
            <a:ext cx="4367814" cy="523220"/>
          </a:xfrm>
          <a:prstGeom prst="rect">
            <a:avLst/>
          </a:prstGeom>
          <a:solidFill>
            <a:srgbClr val="FF5050"/>
          </a:solidFill>
          <a:ln>
            <a:solidFill>
              <a:schemeClr val="tx1"/>
            </a:solidFill>
          </a:ln>
        </p:spPr>
        <p:txBody>
          <a:bodyPr wrap="square" rtlCol="0">
            <a:spAutoFit/>
          </a:bodyPr>
          <a:lstStyle/>
          <a:p>
            <a:pPr algn="just"/>
            <a:r>
              <a:rPr lang="fr-CH" sz="1400" dirty="0" smtClean="0"/>
              <a:t>Feuille toute verte : elle contient de la chlorophylle (pigment vert).</a:t>
            </a:r>
            <a:endParaRPr lang="fr-CH" sz="1400" dirty="0"/>
          </a:p>
        </p:txBody>
      </p:sp>
      <p:sp>
        <p:nvSpPr>
          <p:cNvPr id="6" name="ZoneTexte 5"/>
          <p:cNvSpPr txBox="1"/>
          <p:nvPr/>
        </p:nvSpPr>
        <p:spPr>
          <a:xfrm>
            <a:off x="6370366" y="5779364"/>
            <a:ext cx="3642670" cy="523220"/>
          </a:xfrm>
          <a:prstGeom prst="rect">
            <a:avLst/>
          </a:prstGeom>
          <a:solidFill>
            <a:srgbClr val="FF5050"/>
          </a:solidFill>
          <a:ln>
            <a:solidFill>
              <a:schemeClr val="tx1"/>
            </a:solidFill>
          </a:ln>
        </p:spPr>
        <p:txBody>
          <a:bodyPr wrap="square" rtlCol="0">
            <a:spAutoFit/>
          </a:bodyPr>
          <a:lstStyle/>
          <a:p>
            <a:pPr algn="just"/>
            <a:r>
              <a:rPr lang="fr-CH" sz="1400" dirty="0" smtClean="0"/>
              <a:t>La chlorophylle disparaît, d’autres pigments apparaissent (brun, jaune, rouge).</a:t>
            </a:r>
            <a:endParaRPr lang="fr-CH" sz="1400" dirty="0"/>
          </a:p>
        </p:txBody>
      </p:sp>
      <p:sp>
        <p:nvSpPr>
          <p:cNvPr id="7" name="ZoneTexte 6"/>
          <p:cNvSpPr txBox="1"/>
          <p:nvPr/>
        </p:nvSpPr>
        <p:spPr>
          <a:xfrm rot="19764997">
            <a:off x="975964" y="1272147"/>
            <a:ext cx="2101826" cy="400110"/>
          </a:xfrm>
          <a:prstGeom prst="rect">
            <a:avLst/>
          </a:prstGeom>
          <a:noFill/>
        </p:spPr>
        <p:txBody>
          <a:bodyPr wrap="square" rtlCol="0">
            <a:spAutoFit/>
          </a:bodyPr>
          <a:lstStyle/>
          <a:p>
            <a:r>
              <a:rPr lang="fr-CH" sz="2000" b="1" dirty="0" smtClean="0">
                <a:solidFill>
                  <a:srgbClr val="FF0000"/>
                </a:solidFill>
              </a:rPr>
              <a:t>ÉTÉ 31 août 2017</a:t>
            </a:r>
            <a:endParaRPr lang="fr-CH" sz="2000" b="1" dirty="0">
              <a:solidFill>
                <a:srgbClr val="FF0000"/>
              </a:solidFill>
            </a:endParaRPr>
          </a:p>
        </p:txBody>
      </p:sp>
      <p:sp>
        <p:nvSpPr>
          <p:cNvPr id="8" name="ZoneTexte 7"/>
          <p:cNvSpPr txBox="1"/>
          <p:nvPr/>
        </p:nvSpPr>
        <p:spPr>
          <a:xfrm rot="1400351">
            <a:off x="8014139" y="1382731"/>
            <a:ext cx="3207238" cy="400110"/>
          </a:xfrm>
          <a:prstGeom prst="rect">
            <a:avLst/>
          </a:prstGeom>
          <a:noFill/>
        </p:spPr>
        <p:txBody>
          <a:bodyPr wrap="square" rtlCol="0">
            <a:spAutoFit/>
          </a:bodyPr>
          <a:lstStyle/>
          <a:p>
            <a:r>
              <a:rPr lang="fr-CH" sz="2000" b="1" dirty="0" smtClean="0">
                <a:solidFill>
                  <a:srgbClr val="FF0000"/>
                </a:solidFill>
              </a:rPr>
              <a:t>AUTOMNE 14 octobre 2017</a:t>
            </a:r>
            <a:endParaRPr lang="fr-CH" sz="2000" b="1" dirty="0">
              <a:solidFill>
                <a:srgbClr val="FF0000"/>
              </a:solidFill>
            </a:endParaRPr>
          </a:p>
        </p:txBody>
      </p:sp>
    </p:spTree>
    <p:extLst>
      <p:ext uri="{BB962C8B-B14F-4D97-AF65-F5344CB8AC3E}">
        <p14:creationId xmlns:p14="http://schemas.microsoft.com/office/powerpoint/2010/main" val="29460959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pic>
        <p:nvPicPr>
          <p:cNvPr id="12" name="Picture 2" descr="C:\Users\cke\Desktop\Tulipier\DSC0849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493" b="5004"/>
          <a:stretch/>
        </p:blipFill>
        <p:spPr bwMode="auto">
          <a:xfrm>
            <a:off x="760363" y="755113"/>
            <a:ext cx="3230612" cy="338137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endParaRPr lang="fr-CH" dirty="0"/>
          </a:p>
        </p:txBody>
      </p:sp>
      <p:pic>
        <p:nvPicPr>
          <p:cNvPr id="2052" name="Picture 4" descr="C:\Users\cke\Desktop\Tulipier\IMG_5929.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701118" y="1629192"/>
            <a:ext cx="3386668" cy="2540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3" descr="C:\Users\cke\Desktop\Tulipier\IMG_6035.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357"/>
          <a:stretch/>
        </p:blipFill>
        <p:spPr bwMode="auto">
          <a:xfrm rot="5400000">
            <a:off x="8378295" y="2525233"/>
            <a:ext cx="3381379" cy="26241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4" name="ZoneTexte 13"/>
          <p:cNvSpPr txBox="1"/>
          <p:nvPr/>
        </p:nvSpPr>
        <p:spPr>
          <a:xfrm rot="19764997">
            <a:off x="-119478" y="965060"/>
            <a:ext cx="3181148" cy="400110"/>
          </a:xfrm>
          <a:prstGeom prst="rect">
            <a:avLst/>
          </a:prstGeom>
          <a:noFill/>
        </p:spPr>
        <p:txBody>
          <a:bodyPr wrap="square" rtlCol="0">
            <a:spAutoFit/>
          </a:bodyPr>
          <a:lstStyle/>
          <a:p>
            <a:r>
              <a:rPr lang="fr-CH" sz="2000" b="1" dirty="0" smtClean="0">
                <a:solidFill>
                  <a:srgbClr val="FF0000"/>
                </a:solidFill>
              </a:rPr>
              <a:t>HIVER 24 décembre 2017</a:t>
            </a:r>
            <a:endParaRPr lang="fr-CH" sz="2000" b="1" dirty="0">
              <a:solidFill>
                <a:srgbClr val="FF0000"/>
              </a:solidFill>
            </a:endParaRPr>
          </a:p>
        </p:txBody>
      </p:sp>
      <p:sp>
        <p:nvSpPr>
          <p:cNvPr id="15" name="ZoneTexte 14"/>
          <p:cNvSpPr txBox="1"/>
          <p:nvPr/>
        </p:nvSpPr>
        <p:spPr>
          <a:xfrm rot="19764997">
            <a:off x="3871496" y="1264252"/>
            <a:ext cx="3181148" cy="400110"/>
          </a:xfrm>
          <a:prstGeom prst="rect">
            <a:avLst/>
          </a:prstGeom>
          <a:noFill/>
        </p:spPr>
        <p:txBody>
          <a:bodyPr wrap="square" rtlCol="0">
            <a:spAutoFit/>
          </a:bodyPr>
          <a:lstStyle/>
          <a:p>
            <a:r>
              <a:rPr lang="fr-CH" sz="2000" b="1" dirty="0" smtClean="0">
                <a:solidFill>
                  <a:srgbClr val="FF0000"/>
                </a:solidFill>
              </a:rPr>
              <a:t>HIVER 24 décembre 2017</a:t>
            </a:r>
            <a:endParaRPr lang="fr-CH" sz="2000" b="1" dirty="0">
              <a:solidFill>
                <a:srgbClr val="FF0000"/>
              </a:solidFill>
            </a:endParaRPr>
          </a:p>
        </p:txBody>
      </p:sp>
      <p:sp>
        <p:nvSpPr>
          <p:cNvPr id="16" name="ZoneTexte 15"/>
          <p:cNvSpPr txBox="1"/>
          <p:nvPr/>
        </p:nvSpPr>
        <p:spPr>
          <a:xfrm rot="19764997">
            <a:off x="7805321" y="1946555"/>
            <a:ext cx="3181148" cy="400110"/>
          </a:xfrm>
          <a:prstGeom prst="rect">
            <a:avLst/>
          </a:prstGeom>
          <a:noFill/>
        </p:spPr>
        <p:txBody>
          <a:bodyPr wrap="square" rtlCol="0">
            <a:spAutoFit/>
          </a:bodyPr>
          <a:lstStyle/>
          <a:p>
            <a:r>
              <a:rPr lang="fr-CH" sz="2000" b="1" dirty="0" smtClean="0">
                <a:solidFill>
                  <a:srgbClr val="FF0000"/>
                </a:solidFill>
              </a:rPr>
              <a:t>HIVER</a:t>
            </a:r>
            <a:r>
              <a:rPr lang="fr-CH" sz="2000" b="1" dirty="0">
                <a:solidFill>
                  <a:srgbClr val="FF0000"/>
                </a:solidFill>
              </a:rPr>
              <a:t> </a:t>
            </a:r>
            <a:r>
              <a:rPr lang="fr-CH" sz="2000" b="1" dirty="0" smtClean="0">
                <a:solidFill>
                  <a:srgbClr val="FF0000"/>
                </a:solidFill>
              </a:rPr>
              <a:t>7 janvier 2018</a:t>
            </a:r>
            <a:endParaRPr lang="fr-CH" sz="2000" b="1" dirty="0">
              <a:solidFill>
                <a:srgbClr val="FF0000"/>
              </a:solidFill>
            </a:endParaRPr>
          </a:p>
        </p:txBody>
      </p:sp>
      <p:sp>
        <p:nvSpPr>
          <p:cNvPr id="17" name="ZoneTexte 16"/>
          <p:cNvSpPr txBox="1"/>
          <p:nvPr/>
        </p:nvSpPr>
        <p:spPr>
          <a:xfrm>
            <a:off x="767555" y="4280250"/>
            <a:ext cx="3223420" cy="523220"/>
          </a:xfrm>
          <a:prstGeom prst="rect">
            <a:avLst/>
          </a:prstGeom>
          <a:solidFill>
            <a:srgbClr val="FF5050"/>
          </a:solidFill>
          <a:ln>
            <a:solidFill>
              <a:schemeClr val="tx1"/>
            </a:solidFill>
          </a:ln>
        </p:spPr>
        <p:txBody>
          <a:bodyPr wrap="square" rtlCol="0">
            <a:spAutoFit/>
          </a:bodyPr>
          <a:lstStyle/>
          <a:p>
            <a:pPr algn="just"/>
            <a:r>
              <a:rPr lang="fr-CH" sz="1400" dirty="0" smtClean="0"/>
              <a:t>Ouverture progressive des fruits présents sur l’arbre</a:t>
            </a:r>
            <a:endParaRPr lang="fr-CH" sz="1400" dirty="0"/>
          </a:p>
        </p:txBody>
      </p:sp>
      <p:sp>
        <p:nvSpPr>
          <p:cNvPr id="18" name="ZoneTexte 17"/>
          <p:cNvSpPr txBox="1"/>
          <p:nvPr/>
        </p:nvSpPr>
        <p:spPr>
          <a:xfrm>
            <a:off x="5082380" y="4803470"/>
            <a:ext cx="2594770" cy="523220"/>
          </a:xfrm>
          <a:prstGeom prst="rect">
            <a:avLst/>
          </a:prstGeom>
          <a:solidFill>
            <a:srgbClr val="FF5050"/>
          </a:solidFill>
          <a:ln>
            <a:solidFill>
              <a:schemeClr val="tx1"/>
            </a:solidFill>
          </a:ln>
        </p:spPr>
        <p:txBody>
          <a:bodyPr wrap="square" rtlCol="0">
            <a:spAutoFit/>
          </a:bodyPr>
          <a:lstStyle/>
          <a:p>
            <a:pPr algn="just"/>
            <a:r>
              <a:rPr lang="fr-CH" sz="1400" dirty="0" smtClean="0"/>
              <a:t>Dissémination des graines : dès novembre - jusqu’en janvier…</a:t>
            </a:r>
            <a:endParaRPr lang="fr-CH" sz="1400" dirty="0"/>
          </a:p>
        </p:txBody>
      </p:sp>
      <p:sp>
        <p:nvSpPr>
          <p:cNvPr id="19" name="ZoneTexte 18"/>
          <p:cNvSpPr txBox="1"/>
          <p:nvPr/>
        </p:nvSpPr>
        <p:spPr>
          <a:xfrm>
            <a:off x="8756915" y="5690316"/>
            <a:ext cx="2624139" cy="523220"/>
          </a:xfrm>
          <a:prstGeom prst="rect">
            <a:avLst/>
          </a:prstGeom>
          <a:solidFill>
            <a:srgbClr val="FF5050"/>
          </a:solidFill>
          <a:ln>
            <a:solidFill>
              <a:schemeClr val="tx1"/>
            </a:solidFill>
          </a:ln>
        </p:spPr>
        <p:txBody>
          <a:bodyPr wrap="square" rtlCol="0">
            <a:spAutoFit/>
          </a:bodyPr>
          <a:lstStyle/>
          <a:p>
            <a:pPr algn="just"/>
            <a:r>
              <a:rPr lang="fr-CH" sz="1400" dirty="0" smtClean="0"/>
              <a:t>Akènes au pied de l’arbre après un épisode de vent </a:t>
            </a:r>
            <a:endParaRPr lang="fr-CH" sz="1400" dirty="0"/>
          </a:p>
        </p:txBody>
      </p:sp>
    </p:spTree>
    <p:extLst>
      <p:ext uri="{BB962C8B-B14F-4D97-AF65-F5344CB8AC3E}">
        <p14:creationId xmlns:p14="http://schemas.microsoft.com/office/powerpoint/2010/main" val="4720625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dirty="0"/>
          </a:p>
        </p:txBody>
      </p:sp>
      <p:pic>
        <p:nvPicPr>
          <p:cNvPr id="2050" name="Picture 2" descr="C:\Users\cke\Desktop\Tulipier\DSC08495.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23002" t="18461" r="3594" b="14995"/>
          <a:stretch/>
        </p:blipFill>
        <p:spPr bwMode="auto">
          <a:xfrm>
            <a:off x="5866181" y="1201438"/>
            <a:ext cx="5058994" cy="30575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2" descr="C:\Users\cke\Desktop\Tulipier\DSC0849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0952" t="28749" r="23440" b="31193"/>
          <a:stretch/>
        </p:blipFill>
        <p:spPr bwMode="auto">
          <a:xfrm>
            <a:off x="690561" y="1390649"/>
            <a:ext cx="4638676" cy="34790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690561" y="5014041"/>
            <a:ext cx="4638676" cy="523220"/>
          </a:xfrm>
          <a:prstGeom prst="rect">
            <a:avLst/>
          </a:prstGeom>
          <a:solidFill>
            <a:srgbClr val="FF5050"/>
          </a:solidFill>
          <a:ln>
            <a:solidFill>
              <a:schemeClr val="tx1"/>
            </a:solidFill>
          </a:ln>
        </p:spPr>
        <p:txBody>
          <a:bodyPr wrap="square" rtlCol="0">
            <a:spAutoFit/>
          </a:bodyPr>
          <a:lstStyle/>
          <a:p>
            <a:pPr algn="just"/>
            <a:r>
              <a:rPr lang="fr-CH" sz="1400" dirty="0" smtClean="0"/>
              <a:t>Reste des </a:t>
            </a:r>
            <a:r>
              <a:rPr lang="fr-CH" sz="1400" u="sng" dirty="0" smtClean="0"/>
              <a:t>akènes</a:t>
            </a:r>
            <a:r>
              <a:rPr lang="fr-CH" sz="1400" dirty="0" smtClean="0"/>
              <a:t> regroupés au sommet de la grappe (fruit) qui a libéré les </a:t>
            </a:r>
            <a:r>
              <a:rPr lang="fr-CH" sz="1400" u="sng" dirty="0" smtClean="0"/>
              <a:t>graines</a:t>
            </a:r>
            <a:r>
              <a:rPr lang="fr-CH" sz="1400" dirty="0" smtClean="0"/>
              <a:t> depuis sa base.</a:t>
            </a:r>
            <a:endParaRPr lang="fr-CH" sz="1400" dirty="0"/>
          </a:p>
        </p:txBody>
      </p:sp>
      <p:sp>
        <p:nvSpPr>
          <p:cNvPr id="7" name="ZoneTexte 6"/>
          <p:cNvSpPr txBox="1"/>
          <p:nvPr/>
        </p:nvSpPr>
        <p:spPr>
          <a:xfrm rot="19764997">
            <a:off x="-51770" y="1423537"/>
            <a:ext cx="3181148" cy="400110"/>
          </a:xfrm>
          <a:prstGeom prst="rect">
            <a:avLst/>
          </a:prstGeom>
          <a:noFill/>
        </p:spPr>
        <p:txBody>
          <a:bodyPr wrap="square" rtlCol="0">
            <a:spAutoFit/>
          </a:bodyPr>
          <a:lstStyle/>
          <a:p>
            <a:r>
              <a:rPr lang="fr-CH" sz="2000" b="1" dirty="0" smtClean="0">
                <a:solidFill>
                  <a:srgbClr val="FF0000"/>
                </a:solidFill>
              </a:rPr>
              <a:t>HIVER</a:t>
            </a:r>
            <a:r>
              <a:rPr lang="fr-CH" sz="2000" b="1" dirty="0">
                <a:solidFill>
                  <a:srgbClr val="FF0000"/>
                </a:solidFill>
              </a:rPr>
              <a:t> </a:t>
            </a:r>
            <a:r>
              <a:rPr lang="fr-CH" sz="2000" b="1" dirty="0" smtClean="0">
                <a:solidFill>
                  <a:srgbClr val="FF0000"/>
                </a:solidFill>
              </a:rPr>
              <a:t>16 janvier 2018</a:t>
            </a:r>
            <a:endParaRPr lang="fr-CH" sz="2000" b="1" dirty="0">
              <a:solidFill>
                <a:srgbClr val="FF0000"/>
              </a:solidFill>
            </a:endParaRPr>
          </a:p>
        </p:txBody>
      </p:sp>
      <p:sp>
        <p:nvSpPr>
          <p:cNvPr id="8" name="ZoneTexte 7"/>
          <p:cNvSpPr txBox="1"/>
          <p:nvPr/>
        </p:nvSpPr>
        <p:spPr>
          <a:xfrm>
            <a:off x="5895973" y="4608044"/>
            <a:ext cx="5095877" cy="738664"/>
          </a:xfrm>
          <a:prstGeom prst="rect">
            <a:avLst/>
          </a:prstGeom>
          <a:solidFill>
            <a:srgbClr val="FF5050"/>
          </a:solidFill>
          <a:ln>
            <a:solidFill>
              <a:schemeClr val="tx1"/>
            </a:solidFill>
          </a:ln>
        </p:spPr>
        <p:txBody>
          <a:bodyPr wrap="square" rtlCol="0">
            <a:spAutoFit/>
          </a:bodyPr>
          <a:lstStyle/>
          <a:p>
            <a:pPr algn="just"/>
            <a:r>
              <a:rPr lang="fr-CH" sz="1400" dirty="0" smtClean="0"/>
              <a:t>Détail de ce fruit sec avec ses  nombreux akènes ailés appelés </a:t>
            </a:r>
            <a:r>
              <a:rPr lang="fr-CH" sz="1400" u="sng" dirty="0" smtClean="0"/>
              <a:t>samares</a:t>
            </a:r>
            <a:r>
              <a:rPr lang="fr-CH" sz="1400" dirty="0" smtClean="0"/>
              <a:t>. Ceux-ci sont disséminés par le vent. Ils ressemblent aux graines du frêne.</a:t>
            </a:r>
            <a:endParaRPr lang="fr-CH" sz="1400" dirty="0"/>
          </a:p>
        </p:txBody>
      </p:sp>
      <p:sp>
        <p:nvSpPr>
          <p:cNvPr id="9" name="ZoneTexte 8"/>
          <p:cNvSpPr txBox="1"/>
          <p:nvPr/>
        </p:nvSpPr>
        <p:spPr>
          <a:xfrm rot="1519622">
            <a:off x="8987455" y="1345731"/>
            <a:ext cx="3181148" cy="400110"/>
          </a:xfrm>
          <a:prstGeom prst="rect">
            <a:avLst/>
          </a:prstGeom>
          <a:noFill/>
        </p:spPr>
        <p:txBody>
          <a:bodyPr wrap="square" rtlCol="0">
            <a:spAutoFit/>
          </a:bodyPr>
          <a:lstStyle/>
          <a:p>
            <a:r>
              <a:rPr lang="fr-CH" sz="2000" b="1" dirty="0" smtClean="0">
                <a:solidFill>
                  <a:srgbClr val="FF0000"/>
                </a:solidFill>
              </a:rPr>
              <a:t>HIVER</a:t>
            </a:r>
            <a:r>
              <a:rPr lang="fr-CH" sz="2000" b="1" dirty="0">
                <a:solidFill>
                  <a:srgbClr val="FF0000"/>
                </a:solidFill>
              </a:rPr>
              <a:t> </a:t>
            </a:r>
            <a:r>
              <a:rPr lang="fr-CH" sz="2000" b="1" dirty="0" smtClean="0">
                <a:solidFill>
                  <a:srgbClr val="FF0000"/>
                </a:solidFill>
              </a:rPr>
              <a:t>17 janvier 2018</a:t>
            </a:r>
            <a:endParaRPr lang="fr-CH" sz="2000" b="1" dirty="0">
              <a:solidFill>
                <a:srgbClr val="FF0000"/>
              </a:solidFill>
            </a:endParaRPr>
          </a:p>
        </p:txBody>
      </p:sp>
      <p:sp>
        <p:nvSpPr>
          <p:cNvPr id="4" name="ZoneTexte 3"/>
          <p:cNvSpPr txBox="1"/>
          <p:nvPr/>
        </p:nvSpPr>
        <p:spPr>
          <a:xfrm>
            <a:off x="6019800" y="1623592"/>
            <a:ext cx="1400175" cy="646331"/>
          </a:xfrm>
          <a:prstGeom prst="rect">
            <a:avLst/>
          </a:prstGeom>
          <a:noFill/>
        </p:spPr>
        <p:txBody>
          <a:bodyPr wrap="square" rtlCol="0">
            <a:spAutoFit/>
          </a:bodyPr>
          <a:lstStyle/>
          <a:p>
            <a:r>
              <a:rPr lang="fr-CH" b="1" dirty="0" smtClean="0">
                <a:solidFill>
                  <a:schemeClr val="bg1"/>
                </a:solidFill>
              </a:rPr>
              <a:t>Membrane ailée</a:t>
            </a:r>
            <a:endParaRPr lang="fr-CH" b="1" dirty="0">
              <a:solidFill>
                <a:schemeClr val="bg1"/>
              </a:solidFill>
            </a:endParaRPr>
          </a:p>
        </p:txBody>
      </p:sp>
      <p:sp>
        <p:nvSpPr>
          <p:cNvPr id="10" name="ZoneTexte 9"/>
          <p:cNvSpPr txBox="1"/>
          <p:nvPr/>
        </p:nvSpPr>
        <p:spPr>
          <a:xfrm>
            <a:off x="8267699" y="3769110"/>
            <a:ext cx="3048001" cy="369332"/>
          </a:xfrm>
          <a:prstGeom prst="rect">
            <a:avLst/>
          </a:prstGeom>
          <a:noFill/>
        </p:spPr>
        <p:txBody>
          <a:bodyPr wrap="square" rtlCol="0">
            <a:spAutoFit/>
          </a:bodyPr>
          <a:lstStyle/>
          <a:p>
            <a:r>
              <a:rPr lang="fr-CH" b="1" dirty="0" smtClean="0">
                <a:solidFill>
                  <a:schemeClr val="bg1"/>
                </a:solidFill>
              </a:rPr>
              <a:t>Emplacement de la graine</a:t>
            </a:r>
            <a:endParaRPr lang="fr-CH" b="1" dirty="0">
              <a:solidFill>
                <a:schemeClr val="bg1"/>
              </a:solidFill>
            </a:endParaRPr>
          </a:p>
        </p:txBody>
      </p:sp>
      <p:cxnSp>
        <p:nvCxnSpPr>
          <p:cNvPr id="12" name="Connecteur droit avec flèche 11"/>
          <p:cNvCxnSpPr/>
          <p:nvPr/>
        </p:nvCxnSpPr>
        <p:spPr>
          <a:xfrm flipV="1">
            <a:off x="8878546" y="3343275"/>
            <a:ext cx="352425" cy="51156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a:off x="6719887" y="2046480"/>
            <a:ext cx="700088"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059351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1183</Words>
  <Application>Microsoft Office PowerPoint</Application>
  <PresentationFormat>Personnalisé</PresentationFormat>
  <Paragraphs>103</Paragraphs>
  <Slides>19</Slides>
  <Notes>10</Notes>
  <HiddenSlides>0</HiddenSlides>
  <MMClips>0</MMClips>
  <ScaleCrop>false</ScaleCrop>
  <HeadingPairs>
    <vt:vector size="4" baseType="variant">
      <vt:variant>
        <vt:lpstr>Thème</vt:lpstr>
      </vt:variant>
      <vt:variant>
        <vt:i4>1</vt:i4>
      </vt:variant>
      <vt:variant>
        <vt:lpstr>Titres des diapositives</vt:lpstr>
      </vt:variant>
      <vt:variant>
        <vt:i4>19</vt:i4>
      </vt:variant>
    </vt:vector>
  </HeadingPairs>
  <TitlesOfParts>
    <vt:vector size="20"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École Communale de Martigny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b-e2-9-pc0</dc:creator>
  <cp:lastModifiedBy>SInf</cp:lastModifiedBy>
  <cp:revision>77</cp:revision>
  <dcterms:created xsi:type="dcterms:W3CDTF">2017-10-16T05:53:48Z</dcterms:created>
  <dcterms:modified xsi:type="dcterms:W3CDTF">2018-06-15T06:26:53Z</dcterms:modified>
</cp:coreProperties>
</file>